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3019088" cy="9818688"/>
  <p:notesSz cx="6858000" cy="9144000"/>
  <p:defaultTextStyle>
    <a:defPPr>
      <a:defRPr lang="ja-JP"/>
    </a:defPPr>
    <a:lvl1pPr marL="0" algn="l" defTabSz="1304940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1pPr>
    <a:lvl2pPr marL="652470" algn="l" defTabSz="1304940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2pPr>
    <a:lvl3pPr marL="1304940" algn="l" defTabSz="1304940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3pPr>
    <a:lvl4pPr marL="1957410" algn="l" defTabSz="1304940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4pPr>
    <a:lvl5pPr marL="2609880" algn="l" defTabSz="1304940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5pPr>
    <a:lvl6pPr marL="3262351" algn="l" defTabSz="1304940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6pPr>
    <a:lvl7pPr marL="3914821" algn="l" defTabSz="1304940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7pPr>
    <a:lvl8pPr marL="4567291" algn="l" defTabSz="1304940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8pPr>
    <a:lvl9pPr marL="5219761" algn="l" defTabSz="1304940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75" y="-67"/>
      </p:cViewPr>
      <p:guideLst>
        <p:guide orient="horz" pos="3093"/>
        <p:guide pos="41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6432" y="3050158"/>
            <a:ext cx="11066225" cy="2104654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2863" y="5563923"/>
            <a:ext cx="9113362" cy="25092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6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19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0B7C-D747-4A67-92E5-64083A3D5A21}" type="datetimeFigureOut">
              <a:rPr kumimoji="1" lang="ja-JP" altLang="en-US" smtClean="0"/>
              <a:pPr/>
              <a:t>2012/11/19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F33E-07A9-43A3-A7DC-9C9F54D142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0B7C-D747-4A67-92E5-64083A3D5A21}" type="datetimeFigureOut">
              <a:rPr kumimoji="1" lang="ja-JP" altLang="en-US" smtClean="0"/>
              <a:pPr/>
              <a:t>2012/11/19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F33E-07A9-43A3-A7DC-9C9F54D142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3439496" y="563665"/>
            <a:ext cx="4170177" cy="11993801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26706" y="563665"/>
            <a:ext cx="12295805" cy="11993801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0B7C-D747-4A67-92E5-64083A3D5A21}" type="datetimeFigureOut">
              <a:rPr kumimoji="1" lang="ja-JP" altLang="en-US" smtClean="0"/>
              <a:pPr/>
              <a:t>2012/11/19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F33E-07A9-43A3-A7DC-9C9F54D142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0B7C-D747-4A67-92E5-64083A3D5A21}" type="datetimeFigureOut">
              <a:rPr kumimoji="1" lang="ja-JP" altLang="en-US" smtClean="0"/>
              <a:pPr/>
              <a:t>2012/11/19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F33E-07A9-43A3-A7DC-9C9F54D142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8418" y="6309417"/>
            <a:ext cx="11066225" cy="1950101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8418" y="4161580"/>
            <a:ext cx="11066225" cy="2147837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4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49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74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98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2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48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6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197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0B7C-D747-4A67-92E5-64083A3D5A21}" type="datetimeFigureOut">
              <a:rPr kumimoji="1" lang="ja-JP" altLang="en-US" smtClean="0"/>
              <a:pPr/>
              <a:t>2012/11/19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F33E-07A9-43A3-A7DC-9C9F54D142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26707" y="3279716"/>
            <a:ext cx="8231861" cy="927775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9375552" y="3279716"/>
            <a:ext cx="8234122" cy="927775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0B7C-D747-4A67-92E5-64083A3D5A21}" type="datetimeFigureOut">
              <a:rPr kumimoji="1" lang="ja-JP" altLang="en-US" smtClean="0"/>
              <a:pPr/>
              <a:t>2012/11/19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F33E-07A9-43A3-A7DC-9C9F54D142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955" y="393203"/>
            <a:ext cx="11717179" cy="163644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954" y="2197841"/>
            <a:ext cx="5752358" cy="91595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470" indent="0">
              <a:buNone/>
              <a:defRPr sz="2900" b="1"/>
            </a:lvl2pPr>
            <a:lvl3pPr marL="1304940" indent="0">
              <a:buNone/>
              <a:defRPr sz="2600" b="1"/>
            </a:lvl3pPr>
            <a:lvl4pPr marL="1957410" indent="0">
              <a:buNone/>
              <a:defRPr sz="2300" b="1"/>
            </a:lvl4pPr>
            <a:lvl5pPr marL="2609880" indent="0">
              <a:buNone/>
              <a:defRPr sz="2300" b="1"/>
            </a:lvl5pPr>
            <a:lvl6pPr marL="3262351" indent="0">
              <a:buNone/>
              <a:defRPr sz="2300" b="1"/>
            </a:lvl6pPr>
            <a:lvl7pPr marL="3914821" indent="0">
              <a:buNone/>
              <a:defRPr sz="2300" b="1"/>
            </a:lvl7pPr>
            <a:lvl8pPr marL="4567291" indent="0">
              <a:buNone/>
              <a:defRPr sz="2300" b="1"/>
            </a:lvl8pPr>
            <a:lvl9pPr marL="5219761" indent="0">
              <a:buNone/>
              <a:defRPr sz="23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954" y="3113797"/>
            <a:ext cx="5752358" cy="56571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13516" y="2197841"/>
            <a:ext cx="5754618" cy="91595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470" indent="0">
              <a:buNone/>
              <a:defRPr sz="2900" b="1"/>
            </a:lvl2pPr>
            <a:lvl3pPr marL="1304940" indent="0">
              <a:buNone/>
              <a:defRPr sz="2600" b="1"/>
            </a:lvl3pPr>
            <a:lvl4pPr marL="1957410" indent="0">
              <a:buNone/>
              <a:defRPr sz="2300" b="1"/>
            </a:lvl4pPr>
            <a:lvl5pPr marL="2609880" indent="0">
              <a:buNone/>
              <a:defRPr sz="2300" b="1"/>
            </a:lvl5pPr>
            <a:lvl6pPr marL="3262351" indent="0">
              <a:buNone/>
              <a:defRPr sz="2300" b="1"/>
            </a:lvl6pPr>
            <a:lvl7pPr marL="3914821" indent="0">
              <a:buNone/>
              <a:defRPr sz="2300" b="1"/>
            </a:lvl7pPr>
            <a:lvl8pPr marL="4567291" indent="0">
              <a:buNone/>
              <a:defRPr sz="2300" b="1"/>
            </a:lvl8pPr>
            <a:lvl9pPr marL="5219761" indent="0">
              <a:buNone/>
              <a:defRPr sz="23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13516" y="3113797"/>
            <a:ext cx="5754618" cy="56571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0B7C-D747-4A67-92E5-64083A3D5A21}" type="datetimeFigureOut">
              <a:rPr kumimoji="1" lang="ja-JP" altLang="en-US" smtClean="0"/>
              <a:pPr/>
              <a:t>2012/11/19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F33E-07A9-43A3-A7DC-9C9F54D142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0B7C-D747-4A67-92E5-64083A3D5A21}" type="datetimeFigureOut">
              <a:rPr kumimoji="1" lang="ja-JP" altLang="en-US" smtClean="0"/>
              <a:pPr/>
              <a:t>2012/11/19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F33E-07A9-43A3-A7DC-9C9F54D142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0B7C-D747-4A67-92E5-64083A3D5A21}" type="datetimeFigureOut">
              <a:rPr kumimoji="1" lang="ja-JP" altLang="en-US" smtClean="0"/>
              <a:pPr/>
              <a:t>2012/11/19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F33E-07A9-43A3-A7DC-9C9F54D142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955" y="390929"/>
            <a:ext cx="4283190" cy="1663722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90102" y="390930"/>
            <a:ext cx="7278032" cy="83799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955" y="2054652"/>
            <a:ext cx="4283190" cy="6716256"/>
          </a:xfrm>
        </p:spPr>
        <p:txBody>
          <a:bodyPr/>
          <a:lstStyle>
            <a:lvl1pPr marL="0" indent="0">
              <a:buNone/>
              <a:defRPr sz="2000"/>
            </a:lvl1pPr>
            <a:lvl2pPr marL="652470" indent="0">
              <a:buNone/>
              <a:defRPr sz="1700"/>
            </a:lvl2pPr>
            <a:lvl3pPr marL="1304940" indent="0">
              <a:buNone/>
              <a:defRPr sz="1400"/>
            </a:lvl3pPr>
            <a:lvl4pPr marL="1957410" indent="0">
              <a:buNone/>
              <a:defRPr sz="1300"/>
            </a:lvl4pPr>
            <a:lvl5pPr marL="2609880" indent="0">
              <a:buNone/>
              <a:defRPr sz="1300"/>
            </a:lvl5pPr>
            <a:lvl6pPr marL="3262351" indent="0">
              <a:buNone/>
              <a:defRPr sz="1300"/>
            </a:lvl6pPr>
            <a:lvl7pPr marL="3914821" indent="0">
              <a:buNone/>
              <a:defRPr sz="1300"/>
            </a:lvl7pPr>
            <a:lvl8pPr marL="4567291" indent="0">
              <a:buNone/>
              <a:defRPr sz="1300"/>
            </a:lvl8pPr>
            <a:lvl9pPr marL="5219761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0B7C-D747-4A67-92E5-64083A3D5A21}" type="datetimeFigureOut">
              <a:rPr kumimoji="1" lang="ja-JP" altLang="en-US" smtClean="0"/>
              <a:pPr/>
              <a:t>2012/11/19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F33E-07A9-43A3-A7DC-9C9F54D142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1832" y="6873082"/>
            <a:ext cx="7811453" cy="81140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51832" y="877318"/>
            <a:ext cx="7811453" cy="5891213"/>
          </a:xfrm>
        </p:spPr>
        <p:txBody>
          <a:bodyPr/>
          <a:lstStyle>
            <a:lvl1pPr marL="0" indent="0">
              <a:buNone/>
              <a:defRPr sz="4600"/>
            </a:lvl1pPr>
            <a:lvl2pPr marL="652470" indent="0">
              <a:buNone/>
              <a:defRPr sz="4000"/>
            </a:lvl2pPr>
            <a:lvl3pPr marL="1304940" indent="0">
              <a:buNone/>
              <a:defRPr sz="3400"/>
            </a:lvl3pPr>
            <a:lvl4pPr marL="1957410" indent="0">
              <a:buNone/>
              <a:defRPr sz="2900"/>
            </a:lvl4pPr>
            <a:lvl5pPr marL="2609880" indent="0">
              <a:buNone/>
              <a:defRPr sz="2900"/>
            </a:lvl5pPr>
            <a:lvl6pPr marL="3262351" indent="0">
              <a:buNone/>
              <a:defRPr sz="2900"/>
            </a:lvl6pPr>
            <a:lvl7pPr marL="3914821" indent="0">
              <a:buNone/>
              <a:defRPr sz="2900"/>
            </a:lvl7pPr>
            <a:lvl8pPr marL="4567291" indent="0">
              <a:buNone/>
              <a:defRPr sz="2900"/>
            </a:lvl8pPr>
            <a:lvl9pPr marL="5219761" indent="0">
              <a:buNone/>
              <a:defRPr sz="29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51832" y="7684488"/>
            <a:ext cx="7811453" cy="1152331"/>
          </a:xfrm>
        </p:spPr>
        <p:txBody>
          <a:bodyPr/>
          <a:lstStyle>
            <a:lvl1pPr marL="0" indent="0">
              <a:buNone/>
              <a:defRPr sz="2000"/>
            </a:lvl1pPr>
            <a:lvl2pPr marL="652470" indent="0">
              <a:buNone/>
              <a:defRPr sz="1700"/>
            </a:lvl2pPr>
            <a:lvl3pPr marL="1304940" indent="0">
              <a:buNone/>
              <a:defRPr sz="1400"/>
            </a:lvl3pPr>
            <a:lvl4pPr marL="1957410" indent="0">
              <a:buNone/>
              <a:defRPr sz="1300"/>
            </a:lvl4pPr>
            <a:lvl5pPr marL="2609880" indent="0">
              <a:buNone/>
              <a:defRPr sz="1300"/>
            </a:lvl5pPr>
            <a:lvl6pPr marL="3262351" indent="0">
              <a:buNone/>
              <a:defRPr sz="1300"/>
            </a:lvl6pPr>
            <a:lvl7pPr marL="3914821" indent="0">
              <a:buNone/>
              <a:defRPr sz="1300"/>
            </a:lvl7pPr>
            <a:lvl8pPr marL="4567291" indent="0">
              <a:buNone/>
              <a:defRPr sz="1300"/>
            </a:lvl8pPr>
            <a:lvl9pPr marL="5219761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0B7C-D747-4A67-92E5-64083A3D5A21}" type="datetimeFigureOut">
              <a:rPr kumimoji="1" lang="ja-JP" altLang="en-US" smtClean="0"/>
              <a:pPr/>
              <a:t>2012/11/19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F33E-07A9-43A3-A7DC-9C9F54D142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50955" y="393203"/>
            <a:ext cx="11717179" cy="1636448"/>
          </a:xfrm>
          <a:prstGeom prst="rect">
            <a:avLst/>
          </a:prstGeom>
        </p:spPr>
        <p:txBody>
          <a:bodyPr vert="horz" lIns="130494" tIns="65247" rIns="130494" bIns="65247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955" y="2291028"/>
            <a:ext cx="11717179" cy="6479880"/>
          </a:xfrm>
          <a:prstGeom prst="rect">
            <a:avLst/>
          </a:prstGeom>
        </p:spPr>
        <p:txBody>
          <a:bodyPr vert="horz" lIns="130494" tIns="65247" rIns="130494" bIns="65247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50955" y="9100470"/>
            <a:ext cx="3037787" cy="522754"/>
          </a:xfrm>
          <a:prstGeom prst="rect">
            <a:avLst/>
          </a:prstGeom>
        </p:spPr>
        <p:txBody>
          <a:bodyPr vert="horz" lIns="130494" tIns="65247" rIns="130494" bIns="6524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0B7C-D747-4A67-92E5-64083A3D5A21}" type="datetimeFigureOut">
              <a:rPr kumimoji="1" lang="ja-JP" altLang="en-US" smtClean="0"/>
              <a:pPr/>
              <a:t>2012/11/19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448189" y="9100470"/>
            <a:ext cx="4122711" cy="522754"/>
          </a:xfrm>
          <a:prstGeom prst="rect">
            <a:avLst/>
          </a:prstGeom>
        </p:spPr>
        <p:txBody>
          <a:bodyPr vert="horz" lIns="130494" tIns="65247" rIns="130494" bIns="6524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330347" y="9100470"/>
            <a:ext cx="3037787" cy="522754"/>
          </a:xfrm>
          <a:prstGeom prst="rect">
            <a:avLst/>
          </a:prstGeom>
        </p:spPr>
        <p:txBody>
          <a:bodyPr vert="horz" lIns="130494" tIns="65247" rIns="130494" bIns="6524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AF33E-07A9-43A3-A7DC-9C9F54D142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4940" rtl="0" eaLnBrk="1" latinLnBrk="0" hangingPunct="1">
        <a:spcBef>
          <a:spcPct val="0"/>
        </a:spcBef>
        <a:buNone/>
        <a:defRPr kumimoji="1"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353" indent="-489353" algn="l" defTabSz="1304940" rtl="0" eaLnBrk="1" latinLnBrk="0" hangingPunct="1">
        <a:spcBef>
          <a:spcPct val="20000"/>
        </a:spcBef>
        <a:buFont typeface="Arial" pitchFamily="34" charset="0"/>
        <a:buChar char="•"/>
        <a:defRPr kumimoji="1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264" indent="-407794" algn="l" defTabSz="1304940" rtl="0" eaLnBrk="1" latinLnBrk="0" hangingPunct="1">
        <a:spcBef>
          <a:spcPct val="20000"/>
        </a:spcBef>
        <a:buFont typeface="Arial" pitchFamily="34" charset="0"/>
        <a:buChar char="–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1175" indent="-326235" algn="l" defTabSz="1304940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3645" indent="-326235" algn="l" defTabSz="1304940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6116" indent="-326235" algn="l" defTabSz="1304940" rtl="0" eaLnBrk="1" latinLnBrk="0" hangingPunct="1">
        <a:spcBef>
          <a:spcPct val="20000"/>
        </a:spcBef>
        <a:buFont typeface="Arial" pitchFamily="34" charset="0"/>
        <a:buChar char="»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88586" indent="-326235" algn="l" defTabSz="1304940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1056" indent="-326235" algn="l" defTabSz="1304940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3526" indent="-326235" algn="l" defTabSz="1304940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45996" indent="-326235" algn="l" defTabSz="1304940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04940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470" algn="l" defTabSz="1304940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40" algn="l" defTabSz="1304940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410" algn="l" defTabSz="1304940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9880" algn="l" defTabSz="1304940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351" algn="l" defTabSz="1304940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4821" algn="l" defTabSz="1304940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291" algn="l" defTabSz="1304940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761" algn="l" defTabSz="1304940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図 52" descr="十一面千手千眼観世音立像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7956" y="5117748"/>
            <a:ext cx="1540272" cy="2270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509544" y="0"/>
            <a:ext cx="6509544" cy="9818688"/>
          </a:xfrm>
          <a:prstGeom prst="rect">
            <a:avLst/>
          </a:prstGeom>
          <a:gradFill>
            <a:gsLst>
              <a:gs pos="100000">
                <a:srgbClr val="FF66FF"/>
              </a:gs>
              <a:gs pos="50000">
                <a:schemeClr val="accent1">
                  <a:tint val="44500"/>
                  <a:satMod val="160000"/>
                </a:schemeClr>
              </a:gs>
              <a:gs pos="2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7" name="テキスト ボックス 10"/>
          <p:cNvSpPr txBox="1">
            <a:spLocks noChangeArrowheads="1"/>
          </p:cNvSpPr>
          <p:nvPr/>
        </p:nvSpPr>
        <p:spPr bwMode="auto">
          <a:xfrm>
            <a:off x="208429" y="177305"/>
            <a:ext cx="3024188" cy="4601260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endParaRPr lang="en-US" altLang="ja-JP" sz="1200" b="1" dirty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200" b="1" dirty="0" smtClean="0">
                <a:latin typeface="HGP教科書体" pitchFamily="18" charset="-128"/>
                <a:ea typeface="HGP教科書体" pitchFamily="18" charset="-128"/>
              </a:rPr>
              <a:t>ここ</a:t>
            </a:r>
            <a:r>
              <a:rPr lang="ja-JP" altLang="en-US" sz="1200" b="1" dirty="0">
                <a:latin typeface="HGP教科書体" pitchFamily="18" charset="-128"/>
                <a:ea typeface="HGP教科書体" pitchFamily="18" charset="-128"/>
              </a:rPr>
              <a:t>愛宕山麓 「月輪寺」　は、平安京起源に</a:t>
            </a:r>
            <a:endParaRPr lang="en-US" altLang="ja-JP" sz="1200" b="1" dirty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200" b="1" dirty="0">
                <a:latin typeface="HGP教科書体" pitchFamily="18" charset="-128"/>
                <a:ea typeface="HGP教科書体" pitchFamily="18" charset="-128"/>
              </a:rPr>
              <a:t>深くかかわる　「聖地」 である。</a:t>
            </a:r>
            <a:endParaRPr lang="en-US" altLang="ja-JP" sz="1100" b="1" dirty="0">
              <a:latin typeface="HGP教科書体" pitchFamily="18" charset="-128"/>
              <a:ea typeface="HGP教科書体" pitchFamily="18" charset="-128"/>
            </a:endParaRPr>
          </a:p>
          <a:p>
            <a:endParaRPr lang="en-US" altLang="ja-JP" sz="800" b="1" dirty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100" b="1" dirty="0">
                <a:latin typeface="HGP教科書体" pitchFamily="18" charset="-128"/>
                <a:ea typeface="HGP教科書体" pitchFamily="18" charset="-128"/>
              </a:rPr>
              <a:t>修験道と天狗の統領たち</a:t>
            </a:r>
            <a:endParaRPr lang="en-US" altLang="ja-JP" sz="1100" b="1" dirty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100" b="1" dirty="0">
                <a:latin typeface="HGP教科書体" pitchFamily="18" charset="-128"/>
                <a:ea typeface="HGP教科書体" pitchFamily="18" charset="-128"/>
              </a:rPr>
              <a:t>月輪の銅鏡</a:t>
            </a:r>
            <a:endParaRPr lang="en-US" altLang="ja-JP" sz="1100" b="1" dirty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100" b="1" dirty="0">
                <a:latin typeface="HGP教科書体" pitchFamily="18" charset="-128"/>
                <a:ea typeface="HGP教科書体" pitchFamily="18" charset="-128"/>
              </a:rPr>
              <a:t>神仏習合の「泰澄」</a:t>
            </a:r>
            <a:endParaRPr lang="en-US" altLang="ja-JP" sz="1100" b="1" dirty="0">
              <a:latin typeface="HGP教科書体" pitchFamily="18" charset="-128"/>
              <a:ea typeface="HGP教科書体" pitchFamily="18" charset="-128"/>
            </a:endParaRPr>
          </a:p>
          <a:p>
            <a:endParaRPr lang="en-US" altLang="ja-JP" sz="800" b="1" dirty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100" b="1" dirty="0">
                <a:latin typeface="HGP教科書体" pitchFamily="18" charset="-128"/>
                <a:ea typeface="HGP教科書体" pitchFamily="18" charset="-128"/>
              </a:rPr>
              <a:t>平安京から</a:t>
            </a:r>
            <a:r>
              <a:rPr lang="ja-JP" altLang="en-US" sz="1100" b="1" dirty="0" smtClean="0">
                <a:latin typeface="HGP教科書体" pitchFamily="18" charset="-128"/>
                <a:ea typeface="HGP教科書体" pitchFamily="18" charset="-128"/>
              </a:rPr>
              <a:t>始まる</a:t>
            </a:r>
            <a:endParaRPr lang="en-US" altLang="ja-JP" sz="11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100" b="1" dirty="0" smtClean="0">
                <a:latin typeface="HGP教科書体" pitchFamily="18" charset="-128"/>
                <a:ea typeface="HGP教科書体" pitchFamily="18" charset="-128"/>
              </a:rPr>
              <a:t>日本</a:t>
            </a:r>
            <a:r>
              <a:rPr lang="ja-JP" altLang="en-US" sz="1100" b="1" dirty="0">
                <a:latin typeface="HGP教科書体" pitchFamily="18" charset="-128"/>
                <a:ea typeface="HGP教科書体" pitchFamily="18" charset="-128"/>
              </a:rPr>
              <a:t>の伝統文化を誕生させた</a:t>
            </a:r>
            <a:endParaRPr lang="en-US" altLang="ja-JP" sz="1100" b="1" dirty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100" b="1" dirty="0">
                <a:latin typeface="HGP教科書体" pitchFamily="18" charset="-128"/>
                <a:ea typeface="HGP教科書体" pitchFamily="18" charset="-128"/>
              </a:rPr>
              <a:t>「和気清麻呂」 と 「坂上田村麻呂」</a:t>
            </a:r>
            <a:endParaRPr lang="en-US" altLang="ja-JP" sz="1100" b="1" dirty="0">
              <a:latin typeface="HGP教科書体" pitchFamily="18" charset="-128"/>
              <a:ea typeface="HGP教科書体" pitchFamily="18" charset="-128"/>
            </a:endParaRPr>
          </a:p>
          <a:p>
            <a:endParaRPr lang="en-US" altLang="ja-JP" sz="800" b="1" dirty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100" b="1" dirty="0">
                <a:latin typeface="HGP教科書体" pitchFamily="18" charset="-128"/>
                <a:ea typeface="HGP教科書体" pitchFamily="18" charset="-128"/>
              </a:rPr>
              <a:t>若き「空也」</a:t>
            </a:r>
            <a:endParaRPr lang="en-US" altLang="ja-JP" sz="1100" b="1" dirty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100" b="1" dirty="0">
                <a:latin typeface="HGP教科書体" pitchFamily="18" charset="-128"/>
                <a:ea typeface="HGP教科書体" pitchFamily="18" charset="-128"/>
              </a:rPr>
              <a:t>「源氏物語」の浮舟を救う  横川憎都　「源信」</a:t>
            </a:r>
            <a:endParaRPr lang="en-US" altLang="ja-JP" sz="1100" b="1" dirty="0">
              <a:latin typeface="HGP教科書体" pitchFamily="18" charset="-128"/>
              <a:ea typeface="HGP教科書体" pitchFamily="18" charset="-128"/>
            </a:endParaRPr>
          </a:p>
          <a:p>
            <a:endParaRPr lang="en-US" altLang="ja-JP" sz="800" b="1" dirty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100" b="1" dirty="0">
                <a:latin typeface="HGP教科書体" pitchFamily="18" charset="-128"/>
                <a:ea typeface="HGP教科書体" pitchFamily="18" charset="-128"/>
              </a:rPr>
              <a:t>そして、九条兼実、法然、親鸞　</a:t>
            </a:r>
            <a:r>
              <a:rPr lang="ja-JP" altLang="en-US" sz="1100" b="1" dirty="0" smtClean="0">
                <a:latin typeface="HGP教科書体" pitchFamily="18" charset="-128"/>
                <a:ea typeface="HGP教科書体" pitchFamily="18" charset="-128"/>
              </a:rPr>
              <a:t>に</a:t>
            </a:r>
            <a:endParaRPr lang="en-US" altLang="ja-JP" sz="11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100" b="1" dirty="0" smtClean="0">
                <a:latin typeface="HGP教科書体" pitchFamily="18" charset="-128"/>
                <a:ea typeface="HGP教科書体" pitchFamily="18" charset="-128"/>
              </a:rPr>
              <a:t>受け継がれる都</a:t>
            </a:r>
            <a:r>
              <a:rPr lang="ja-JP" altLang="en-US" sz="1100" b="1" dirty="0">
                <a:latin typeface="HGP教科書体" pitchFamily="18" charset="-128"/>
                <a:ea typeface="HGP教科書体" pitchFamily="18" charset="-128"/>
              </a:rPr>
              <a:t>の聖地</a:t>
            </a:r>
            <a:endParaRPr lang="en-US" altLang="ja-JP" sz="1100" b="1" dirty="0">
              <a:latin typeface="HGP教科書体" pitchFamily="18" charset="-128"/>
              <a:ea typeface="HGP教科書体" pitchFamily="18" charset="-128"/>
            </a:endParaRPr>
          </a:p>
          <a:p>
            <a:endParaRPr lang="en-US" altLang="ja-JP" sz="800" b="1" dirty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100" b="1" dirty="0">
                <a:latin typeface="HGP教科書体" pitchFamily="18" charset="-128"/>
                <a:ea typeface="HGP教科書体" pitchFamily="18" charset="-128"/>
              </a:rPr>
              <a:t>これからも、美しき日本の 心と風景 が</a:t>
            </a:r>
            <a:endParaRPr lang="en-US" altLang="ja-JP" sz="1100" b="1" dirty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100" b="1" dirty="0">
                <a:latin typeface="HGP教科書体" pitchFamily="18" charset="-128"/>
                <a:ea typeface="HGP教科書体" pitchFamily="18" charset="-128"/>
              </a:rPr>
              <a:t>　　　　　　　　　　　　　　「月輪寺」で継承される</a:t>
            </a:r>
            <a:r>
              <a:rPr lang="ja-JP" altLang="en-US" sz="1100" b="1" dirty="0" smtClean="0">
                <a:latin typeface="HGP教科書体" pitchFamily="18" charset="-128"/>
                <a:ea typeface="HGP教科書体" pitchFamily="18" charset="-128"/>
              </a:rPr>
              <a:t>。</a:t>
            </a:r>
            <a:endParaRPr lang="en-US" altLang="ja-JP" sz="1100" b="1" dirty="0" smtClean="0">
              <a:latin typeface="HGP教科書体" pitchFamily="18" charset="-128"/>
              <a:ea typeface="HGP教科書体" pitchFamily="18" charset="-128"/>
            </a:endParaRPr>
          </a:p>
          <a:p>
            <a:endParaRPr lang="en-US" altLang="ja-JP" sz="1100" b="1" dirty="0">
              <a:latin typeface="HGP教科書体" pitchFamily="18" charset="-128"/>
              <a:ea typeface="HGP教科書体" pitchFamily="18" charset="-128"/>
            </a:endParaRPr>
          </a:p>
          <a:p>
            <a:endParaRPr lang="en-US" altLang="ja-JP" sz="1100" b="1" dirty="0" smtClean="0">
              <a:latin typeface="HGP教科書体" pitchFamily="18" charset="-128"/>
              <a:ea typeface="HGP教科書体" pitchFamily="18" charset="-128"/>
            </a:endParaRPr>
          </a:p>
          <a:p>
            <a:endParaRPr lang="en-US" altLang="ja-JP" sz="1100" b="1" dirty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200" b="1" dirty="0" smtClean="0">
                <a:latin typeface="HGP行書体" pitchFamily="66" charset="-128"/>
                <a:ea typeface="HGP行書体" pitchFamily="66" charset="-128"/>
              </a:rPr>
              <a:t>月</a:t>
            </a:r>
            <a:r>
              <a:rPr lang="ja-JP" altLang="en-US" sz="1200" b="1" dirty="0">
                <a:latin typeface="HGP行書体" pitchFamily="66" charset="-128"/>
                <a:ea typeface="HGP行書体" pitchFamily="66" charset="-128"/>
              </a:rPr>
              <a:t>輪寺　</a:t>
            </a:r>
            <a:r>
              <a:rPr lang="ja-JP" altLang="en-US" sz="1200" b="1" dirty="0" smtClean="0">
                <a:latin typeface="HGP行書体" pitchFamily="66" charset="-128"/>
                <a:ea typeface="HGP行書体" pitchFamily="66" charset="-128"/>
              </a:rPr>
              <a:t>　浄土宗歌　月影のご詠歌</a:t>
            </a:r>
            <a:endParaRPr lang="en-US" altLang="ja-JP" sz="1200" b="1" dirty="0">
              <a:latin typeface="HGP行書体" pitchFamily="66" charset="-128"/>
              <a:ea typeface="HGP行書体" pitchFamily="66" charset="-128"/>
            </a:endParaRPr>
          </a:p>
          <a:p>
            <a:endParaRPr lang="en-US" altLang="ja-JP" sz="800" b="1" dirty="0"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1200" b="1" dirty="0">
                <a:latin typeface="HGP行書体" pitchFamily="66" charset="-128"/>
                <a:ea typeface="HGP行書体" pitchFamily="66" charset="-128"/>
              </a:rPr>
              <a:t>　「 月影の　至らぬ里は　なけれども</a:t>
            </a:r>
            <a:endParaRPr lang="en-US" altLang="ja-JP" sz="1200" b="1" dirty="0">
              <a:latin typeface="HGP行書体" pitchFamily="66" charset="-128"/>
              <a:ea typeface="HGP行書体" pitchFamily="66" charset="-128"/>
            </a:endParaRPr>
          </a:p>
          <a:p>
            <a:endParaRPr lang="en-US" altLang="ja-JP" sz="800" b="1" dirty="0"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1200" b="1" dirty="0">
                <a:latin typeface="HGP行書体" pitchFamily="66" charset="-128"/>
                <a:ea typeface="HGP行書体" pitchFamily="66" charset="-128"/>
              </a:rPr>
              <a:t>        　 　　   眺むる人の　心にぞすむ　</a:t>
            </a:r>
            <a:r>
              <a:rPr lang="ja-JP" altLang="en-US" sz="1200" b="1" dirty="0" smtClean="0">
                <a:latin typeface="HGP行書体" pitchFamily="66" charset="-128"/>
                <a:ea typeface="HGP行書体" pitchFamily="66" charset="-128"/>
              </a:rPr>
              <a:t>」</a:t>
            </a:r>
            <a:endParaRPr lang="ja-JP" altLang="en-US" sz="1100" b="1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40257" y="1"/>
            <a:ext cx="3269287" cy="4933280"/>
          </a:xfrm>
          <a:prstGeom prst="rect">
            <a:avLst/>
          </a:prstGeom>
          <a:solidFill>
            <a:srgbClr val="9E91DF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4662563" y="177131"/>
            <a:ext cx="1744806" cy="18038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0" name="テキスト ボックス 4"/>
          <p:cNvSpPr txBox="1">
            <a:spLocks noChangeArrowheads="1"/>
          </p:cNvSpPr>
          <p:nvPr/>
        </p:nvSpPr>
        <p:spPr bwMode="auto">
          <a:xfrm>
            <a:off x="3434205" y="643856"/>
            <a:ext cx="20304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ja-JP" altLang="en-US" sz="4800" b="1" dirty="0">
                <a:latin typeface="江戸勘亭流" pitchFamily="65" charset="-128"/>
                <a:ea typeface="麗流隷書" pitchFamily="65" charset="-128"/>
              </a:rPr>
              <a:t>月輪寺</a:t>
            </a:r>
          </a:p>
        </p:txBody>
      </p:sp>
      <p:sp>
        <p:nvSpPr>
          <p:cNvPr id="11" name="テキスト ボックス 14"/>
          <p:cNvSpPr txBox="1">
            <a:spLocks noChangeArrowheads="1"/>
          </p:cNvSpPr>
          <p:nvPr/>
        </p:nvSpPr>
        <p:spPr bwMode="auto">
          <a:xfrm>
            <a:off x="3519930" y="497806"/>
            <a:ext cx="1876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altLang="ja-JP" sz="1400" b="1" dirty="0">
                <a:latin typeface="Trajan Pro" pitchFamily="18" charset="0"/>
                <a:ea typeface="Cambria Math" pitchFamily="18" charset="0"/>
                <a:cs typeface="David" pitchFamily="34" charset="-79"/>
              </a:rPr>
              <a:t>TUKINOWADERA</a:t>
            </a:r>
            <a:endParaRPr lang="ja-JP" altLang="en-US" sz="1400" b="1" dirty="0">
              <a:latin typeface="Trajan Pro" pitchFamily="18" charset="0"/>
              <a:ea typeface="Arial Unicode MS" pitchFamily="50" charset="-128"/>
              <a:cs typeface="David" pitchFamily="34" charset="-79"/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7135635" y="6360146"/>
            <a:ext cx="2729359" cy="3202333"/>
            <a:chOff x="7135635" y="6360146"/>
            <a:chExt cx="2729359" cy="3202333"/>
          </a:xfrm>
        </p:grpSpPr>
        <p:sp>
          <p:nvSpPr>
            <p:cNvPr id="13" name="正方形/長方形 12"/>
            <p:cNvSpPr/>
            <p:nvPr/>
          </p:nvSpPr>
          <p:spPr>
            <a:xfrm>
              <a:off x="7135635" y="6360146"/>
              <a:ext cx="2452851" cy="3202333"/>
            </a:xfrm>
            <a:prstGeom prst="rect">
              <a:avLst/>
            </a:prstGeom>
            <a:gradFill flip="none" rotWithShape="1">
              <a:gsLst>
                <a:gs pos="2800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pic>
          <p:nvPicPr>
            <p:cNvPr id="14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1672" y="8303496"/>
              <a:ext cx="1512168" cy="114235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5" name="テキスト ボックス 42"/>
            <p:cNvSpPr txBox="1">
              <a:spLocks noChangeArrowheads="1"/>
            </p:cNvSpPr>
            <p:nvPr/>
          </p:nvSpPr>
          <p:spPr bwMode="auto">
            <a:xfrm>
              <a:off x="7147194" y="6416421"/>
              <a:ext cx="2717800" cy="183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1600" b="1" dirty="0">
                  <a:ea typeface="麗流隷書" pitchFamily="65" charset="-128"/>
                </a:rPr>
                <a:t>「 時雨さくら </a:t>
              </a:r>
              <a:r>
                <a:rPr lang="ja-JP" altLang="en-US" sz="1600" b="1" dirty="0" smtClean="0">
                  <a:ea typeface="麗流隷書" pitchFamily="65" charset="-128"/>
                </a:rPr>
                <a:t>」</a:t>
              </a:r>
              <a:endParaRPr lang="en-US" altLang="ja-JP" sz="1600" b="1" dirty="0" smtClean="0">
                <a:ea typeface="麗流隷書" pitchFamily="65" charset="-128"/>
              </a:endParaRPr>
            </a:p>
            <a:p>
              <a:endParaRPr lang="en-US" altLang="ja-JP" sz="1600" b="1" dirty="0">
                <a:ea typeface="麗流隷書" pitchFamily="65" charset="-128"/>
              </a:endParaRPr>
            </a:p>
            <a:p>
              <a:r>
                <a:rPr lang="ja-JP" altLang="en-US" sz="1100" b="1" dirty="0">
                  <a:ea typeface="麗流隷書" pitchFamily="65" charset="-128"/>
                </a:rPr>
                <a:t>美しい花を咲かす頃、毎年４月から</a:t>
              </a:r>
              <a:endParaRPr lang="en-US" altLang="ja-JP" sz="1100" b="1" dirty="0">
                <a:ea typeface="麗流隷書" pitchFamily="65" charset="-128"/>
              </a:endParaRPr>
            </a:p>
            <a:p>
              <a:r>
                <a:rPr lang="ja-JP" altLang="en-US" sz="1100" b="1" dirty="0">
                  <a:ea typeface="麗流隷書" pitchFamily="65" charset="-128"/>
                </a:rPr>
                <a:t>５月に雫を</a:t>
              </a:r>
              <a:r>
                <a:rPr lang="ja-JP" altLang="en-US" sz="1100" b="1" dirty="0" smtClean="0">
                  <a:ea typeface="麗流隷書" pitchFamily="65" charset="-128"/>
                </a:rPr>
                <a:t>流す  時雨</a:t>
              </a:r>
              <a:r>
                <a:rPr lang="ja-JP" altLang="en-US" sz="1100" b="1" dirty="0">
                  <a:ea typeface="麗流隷書" pitchFamily="65" charset="-128"/>
                </a:rPr>
                <a:t>桜</a:t>
              </a:r>
              <a:r>
                <a:rPr lang="ja-JP" altLang="en-US" sz="1100" b="1" dirty="0" smtClean="0">
                  <a:ea typeface="麗流隷書" pitchFamily="65" charset="-128"/>
                </a:rPr>
                <a:t>、</a:t>
              </a:r>
              <a:endParaRPr lang="en-US" altLang="ja-JP" sz="1100" b="1" dirty="0" smtClean="0">
                <a:ea typeface="麗流隷書" pitchFamily="65" charset="-128"/>
              </a:endParaRPr>
            </a:p>
            <a:p>
              <a:r>
                <a:rPr lang="en-US" altLang="ja-JP" sz="1100" b="1" dirty="0">
                  <a:ea typeface="麗流隷書" pitchFamily="65" charset="-128"/>
                </a:rPr>
                <a:t> </a:t>
              </a:r>
              <a:r>
                <a:rPr lang="ja-JP" altLang="en-US" sz="1100" b="1" dirty="0" smtClean="0">
                  <a:ea typeface="麗流隷書" pitchFamily="65" charset="-128"/>
                </a:rPr>
                <a:t>あの親鸞</a:t>
              </a:r>
              <a:r>
                <a:rPr lang="ja-JP" altLang="en-US" sz="1100" b="1" dirty="0">
                  <a:ea typeface="麗流隷書" pitchFamily="65" charset="-128"/>
                </a:rPr>
                <a:t>の</a:t>
              </a:r>
              <a:r>
                <a:rPr lang="ja-JP" altLang="en-US" sz="1100" b="1" dirty="0" smtClean="0">
                  <a:ea typeface="麗流隷書" pitchFamily="65" charset="-128"/>
                </a:rPr>
                <a:t>手植え桜です。</a:t>
              </a:r>
              <a:endParaRPr lang="en-US" altLang="ja-JP" sz="1100" b="1" dirty="0">
                <a:ea typeface="麗流隷書" pitchFamily="65" charset="-128"/>
              </a:endParaRPr>
            </a:p>
            <a:p>
              <a:r>
                <a:rPr lang="ja-JP" altLang="en-US" sz="1100" b="1" dirty="0">
                  <a:ea typeface="麗流隷書" pitchFamily="65" charset="-128"/>
                </a:rPr>
                <a:t>別れた法然や九条兼実を</a:t>
              </a:r>
              <a:r>
                <a:rPr lang="ja-JP" altLang="en-US" sz="1100" b="1" dirty="0" smtClean="0">
                  <a:ea typeface="麗流隷書" pitchFamily="65" charset="-128"/>
                </a:rPr>
                <a:t>思う</a:t>
              </a:r>
              <a:endParaRPr lang="en-US" altLang="ja-JP" sz="1100" b="1" dirty="0" smtClean="0">
                <a:ea typeface="麗流隷書" pitchFamily="65" charset="-128"/>
              </a:endParaRPr>
            </a:p>
            <a:p>
              <a:r>
                <a:rPr lang="ja-JP" altLang="en-US" sz="1100" b="1" dirty="0" smtClean="0">
                  <a:ea typeface="麗流隷書" pitchFamily="65" charset="-128"/>
                </a:rPr>
                <a:t>「 親鸞</a:t>
              </a:r>
              <a:r>
                <a:rPr lang="ja-JP" altLang="en-US" sz="1100" b="1" dirty="0">
                  <a:ea typeface="麗流隷書" pitchFamily="65" charset="-128"/>
                </a:rPr>
                <a:t>の</a:t>
              </a:r>
              <a:r>
                <a:rPr lang="ja-JP" altLang="en-US" sz="1100" b="1" dirty="0" smtClean="0">
                  <a:ea typeface="麗流隷書" pitchFamily="65" charset="-128"/>
                </a:rPr>
                <a:t>涙 」と伝えられる。</a:t>
              </a:r>
              <a:endParaRPr lang="en-US" altLang="ja-JP" sz="1100" b="1" dirty="0" smtClean="0">
                <a:ea typeface="麗流隷書" pitchFamily="65" charset="-128"/>
              </a:endParaRPr>
            </a:p>
            <a:p>
              <a:endParaRPr lang="en-US" altLang="ja-JP" sz="400" b="1" dirty="0">
                <a:ea typeface="麗流隷書" pitchFamily="65" charset="-128"/>
              </a:endParaRPr>
            </a:p>
            <a:p>
              <a:r>
                <a:rPr lang="ja-JP" altLang="en-US" sz="1100" b="1" dirty="0" smtClean="0">
                  <a:ea typeface="麗流隷書" pitchFamily="65" charset="-128"/>
                </a:rPr>
                <a:t>もし、出会えたら</a:t>
              </a:r>
              <a:r>
                <a:rPr lang="ja-JP" altLang="en-US" sz="1100" b="1" dirty="0">
                  <a:ea typeface="麗流隷書" pitchFamily="65" charset="-128"/>
                </a:rPr>
                <a:t>浄土の世界を</a:t>
              </a:r>
              <a:r>
                <a:rPr lang="ja-JP" altLang="en-US" sz="1100" b="1" dirty="0" smtClean="0">
                  <a:ea typeface="麗流隷書" pitchFamily="65" charset="-128"/>
                </a:rPr>
                <a:t>感じ</a:t>
              </a:r>
              <a:endParaRPr lang="en-US" altLang="ja-JP" sz="1100" b="1" dirty="0" smtClean="0">
                <a:ea typeface="麗流隷書" pitchFamily="65" charset="-128"/>
              </a:endParaRPr>
            </a:p>
            <a:p>
              <a:r>
                <a:rPr lang="ja-JP" altLang="en-US" sz="1100" b="1" dirty="0" smtClean="0">
                  <a:ea typeface="麗流隷書" pitchFamily="65" charset="-128"/>
                </a:rPr>
                <a:t>れるかも</a:t>
              </a:r>
              <a:r>
                <a:rPr lang="ja-JP" altLang="en-US" sz="1100" b="1" dirty="0">
                  <a:ea typeface="麗流隷書" pitchFamily="65" charset="-128"/>
                </a:rPr>
                <a:t>。</a:t>
              </a:r>
            </a:p>
          </p:txBody>
        </p:sp>
      </p:grpSp>
      <p:sp>
        <p:nvSpPr>
          <p:cNvPr id="21" name="円/楕円 20"/>
          <p:cNvSpPr/>
          <p:nvPr/>
        </p:nvSpPr>
        <p:spPr>
          <a:xfrm>
            <a:off x="6611240" y="167848"/>
            <a:ext cx="1801870" cy="1813103"/>
          </a:xfrm>
          <a:prstGeom prst="ellipse">
            <a:avLst/>
          </a:prstGeom>
          <a:gradFill flip="none" rotWithShape="1">
            <a:gsLst>
              <a:gs pos="82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FFFF00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2" name="テキスト ボックス 4"/>
          <p:cNvSpPr txBox="1">
            <a:spLocks noChangeArrowheads="1"/>
          </p:cNvSpPr>
          <p:nvPr/>
        </p:nvSpPr>
        <p:spPr bwMode="auto">
          <a:xfrm>
            <a:off x="7042493" y="650003"/>
            <a:ext cx="20304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ja-JP" altLang="en-US" sz="4800" b="1" dirty="0">
                <a:latin typeface="江戸勘亭流" pitchFamily="65" charset="-128"/>
                <a:ea typeface="麗流隷書" pitchFamily="65" charset="-128"/>
              </a:rPr>
              <a:t>月輪寺</a:t>
            </a:r>
          </a:p>
        </p:txBody>
      </p:sp>
      <p:sp>
        <p:nvSpPr>
          <p:cNvPr id="23" name="テキスト ボックス 14"/>
          <p:cNvSpPr txBox="1">
            <a:spLocks noChangeArrowheads="1"/>
          </p:cNvSpPr>
          <p:nvPr/>
        </p:nvSpPr>
        <p:spPr bwMode="auto">
          <a:xfrm>
            <a:off x="7128218" y="503954"/>
            <a:ext cx="1875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altLang="ja-JP" sz="1400" b="1" dirty="0" smtClean="0">
                <a:latin typeface="Trajan Pro" pitchFamily="18" charset="0"/>
                <a:ea typeface="Cambria Math" pitchFamily="18" charset="0"/>
                <a:cs typeface="David" pitchFamily="34" charset="-79"/>
              </a:rPr>
              <a:t>TUKINOWADERA</a:t>
            </a:r>
            <a:endParaRPr lang="ja-JP" altLang="en-US" sz="1400" b="1" dirty="0">
              <a:latin typeface="Trajan Pro" pitchFamily="18" charset="0"/>
              <a:ea typeface="Arial Unicode MS" pitchFamily="50" charset="-128"/>
              <a:cs typeface="David" pitchFamily="34" charset="-79"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9648969" y="6360146"/>
            <a:ext cx="2524858" cy="3202333"/>
            <a:chOff x="9648969" y="6360146"/>
            <a:chExt cx="2524858" cy="3202333"/>
          </a:xfrm>
        </p:grpSpPr>
        <p:sp>
          <p:nvSpPr>
            <p:cNvPr id="25" name="正方形/長方形 24"/>
            <p:cNvSpPr/>
            <p:nvPr/>
          </p:nvSpPr>
          <p:spPr>
            <a:xfrm>
              <a:off x="9720976" y="6360146"/>
              <a:ext cx="2452851" cy="3202333"/>
            </a:xfrm>
            <a:prstGeom prst="rect">
              <a:avLst/>
            </a:prstGeom>
            <a:gradFill flip="none" rotWithShape="1">
              <a:gsLst>
                <a:gs pos="2800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26" name="テキスト ボックス 46"/>
            <p:cNvSpPr txBox="1">
              <a:spLocks noChangeArrowheads="1"/>
            </p:cNvSpPr>
            <p:nvPr/>
          </p:nvSpPr>
          <p:spPr bwMode="auto">
            <a:xfrm>
              <a:off x="9648969" y="6407422"/>
              <a:ext cx="2448272" cy="13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1600" b="1" dirty="0">
                  <a:ea typeface="麗流隷書" pitchFamily="65" charset="-128"/>
                </a:rPr>
                <a:t>「 龍女水 </a:t>
              </a:r>
              <a:r>
                <a:rPr lang="ja-JP" altLang="en-US" sz="1600" b="1" dirty="0" smtClean="0">
                  <a:ea typeface="麗流隷書" pitchFamily="65" charset="-128"/>
                </a:rPr>
                <a:t>」</a:t>
              </a:r>
              <a:endParaRPr lang="en-US" altLang="ja-JP" sz="1600" b="1" dirty="0" smtClean="0">
                <a:ea typeface="麗流隷書" pitchFamily="65" charset="-128"/>
              </a:endParaRPr>
            </a:p>
            <a:p>
              <a:endParaRPr lang="en-US" altLang="ja-JP" sz="1600" b="1" dirty="0">
                <a:ea typeface="麗流隷書" pitchFamily="65" charset="-128"/>
              </a:endParaRPr>
            </a:p>
            <a:p>
              <a:r>
                <a:rPr lang="ja-JP" altLang="en-US" sz="1100" b="1" dirty="0">
                  <a:ea typeface="麗流隷書" pitchFamily="65" charset="-128"/>
                </a:rPr>
                <a:t>　空也が龍神からさずかった</a:t>
              </a:r>
              <a:r>
                <a:rPr lang="ja-JP" altLang="en-US" sz="1100" b="1" dirty="0" smtClean="0">
                  <a:ea typeface="麗流隷書" pitchFamily="65" charset="-128"/>
                </a:rPr>
                <a:t>霊水</a:t>
              </a:r>
              <a:endParaRPr lang="en-US" altLang="ja-JP" sz="1100" b="1" dirty="0" smtClean="0">
                <a:ea typeface="麗流隷書" pitchFamily="65" charset="-128"/>
              </a:endParaRPr>
            </a:p>
            <a:p>
              <a:r>
                <a:rPr lang="ja-JP" altLang="en-US" sz="1100" b="1" dirty="0">
                  <a:ea typeface="麗流隷書" pitchFamily="65" charset="-128"/>
                </a:rPr>
                <a:t>　</a:t>
              </a:r>
              <a:r>
                <a:rPr lang="ja-JP" altLang="en-US" sz="1100" b="1" dirty="0" smtClean="0">
                  <a:ea typeface="麗流隷書" pitchFamily="65" charset="-128"/>
                </a:rPr>
                <a:t>「 龍女水 」</a:t>
              </a:r>
              <a:endParaRPr lang="en-US" altLang="ja-JP" sz="1100" b="1" dirty="0" smtClean="0">
                <a:ea typeface="麗流隷書" pitchFamily="65" charset="-128"/>
              </a:endParaRPr>
            </a:p>
            <a:p>
              <a:endParaRPr lang="en-US" altLang="ja-JP" sz="600" b="1" dirty="0">
                <a:ea typeface="麗流隷書" pitchFamily="65" charset="-128"/>
              </a:endParaRPr>
            </a:p>
            <a:p>
              <a:r>
                <a:rPr lang="ja-JP" altLang="en-US" sz="1100" b="1" dirty="0">
                  <a:ea typeface="麗流隷書" pitchFamily="65" charset="-128"/>
                </a:rPr>
                <a:t>　</a:t>
              </a:r>
              <a:r>
                <a:rPr lang="ja-JP" altLang="en-US" sz="1100" b="1" dirty="0" smtClean="0">
                  <a:ea typeface="麗流隷書" pitchFamily="65" charset="-128"/>
                </a:rPr>
                <a:t>空也のパワースポットで</a:t>
              </a:r>
              <a:endParaRPr lang="en-US" altLang="ja-JP" sz="1100" b="1" dirty="0" smtClean="0">
                <a:ea typeface="麗流隷書" pitchFamily="65" charset="-128"/>
              </a:endParaRPr>
            </a:p>
            <a:p>
              <a:r>
                <a:rPr lang="ja-JP" altLang="en-US" sz="1100" b="1" dirty="0">
                  <a:ea typeface="麗流隷書" pitchFamily="65" charset="-128"/>
                </a:rPr>
                <a:t>　</a:t>
              </a:r>
              <a:r>
                <a:rPr lang="ja-JP" altLang="en-US" sz="1100" b="1" dirty="0" smtClean="0">
                  <a:ea typeface="麗流隷書" pitchFamily="65" charset="-128"/>
                </a:rPr>
                <a:t>　　あなたも</a:t>
              </a:r>
              <a:r>
                <a:rPr lang="en-US" altLang="ja-JP" sz="1100" b="1" dirty="0">
                  <a:ea typeface="麗流隷書" pitchFamily="65" charset="-128"/>
                </a:rPr>
                <a:t> </a:t>
              </a:r>
              <a:r>
                <a:rPr lang="ja-JP" altLang="en-US" sz="1100" b="1" dirty="0" smtClean="0">
                  <a:ea typeface="麗流隷書" pitchFamily="65" charset="-128"/>
                </a:rPr>
                <a:t>「 女子力アップ 」</a:t>
              </a:r>
              <a:endParaRPr lang="ja-JP" altLang="en-US" sz="1100" b="1" dirty="0">
                <a:ea typeface="麗流隷書" pitchFamily="65" charset="-128"/>
              </a:endParaRPr>
            </a:p>
          </p:txBody>
        </p:sp>
        <p:pic>
          <p:nvPicPr>
            <p:cNvPr id="27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21044" y="8110522"/>
              <a:ext cx="1860172" cy="134030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28" name="テキスト ボックス 14"/>
          <p:cNvSpPr txBox="1">
            <a:spLocks noChangeArrowheads="1"/>
          </p:cNvSpPr>
          <p:nvPr/>
        </p:nvSpPr>
        <p:spPr bwMode="auto">
          <a:xfrm>
            <a:off x="9360937" y="299214"/>
            <a:ext cx="3326552" cy="1969770"/>
          </a:xfrm>
          <a:prstGeom prst="rect">
            <a:avLst/>
          </a:prstGeom>
          <a:gradFill flip="none" rotWithShape="1">
            <a:gsLst>
              <a:gs pos="38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876300" dir="11940000" sx="94000" sy="94000" algn="ctr" rotWithShape="0">
              <a:srgbClr val="FFFF00"/>
            </a:outerShdw>
          </a:effectLst>
        </p:spPr>
        <p:txBody>
          <a:bodyPr wrap="none" lIns="91431" tIns="45715" rIns="91431" bIns="45715">
            <a:spAutoFit/>
          </a:bodyPr>
          <a:lstStyle/>
          <a:p>
            <a:r>
              <a:rPr lang="ja-JP" altLang="en-US" sz="1400" b="1" dirty="0" smtClean="0">
                <a:latin typeface="Trajan Pro" pitchFamily="18" charset="0"/>
                <a:ea typeface="Cambria Math" pitchFamily="18" charset="0"/>
                <a:cs typeface="David" pitchFamily="34" charset="-79"/>
              </a:rPr>
              <a:t>   </a:t>
            </a:r>
            <a:r>
              <a:rPr lang="ja-JP" altLang="en-US" sz="1600" b="1" dirty="0" smtClean="0">
                <a:latin typeface="Trajan Pro" pitchFamily="18" charset="0"/>
                <a:ea typeface="Cambria Math" pitchFamily="18" charset="0"/>
                <a:cs typeface="David" pitchFamily="34" charset="-79"/>
              </a:rPr>
              <a:t>～ </a:t>
            </a:r>
            <a:r>
              <a:rPr lang="en-US" altLang="ja-JP" sz="1600" b="1" dirty="0" smtClean="0">
                <a:latin typeface="Trajan Pro" pitchFamily="18" charset="0"/>
                <a:ea typeface="Cambria Math" pitchFamily="18" charset="0"/>
                <a:cs typeface="David" pitchFamily="34" charset="-79"/>
              </a:rPr>
              <a:t>LOVE </a:t>
            </a:r>
            <a:r>
              <a:rPr lang="en-US" altLang="ja-JP" sz="1600" b="1" dirty="0" smtClean="0">
                <a:latin typeface="Trajan Pro" pitchFamily="18" charset="0"/>
                <a:ea typeface="Cambria Math" pitchFamily="18" charset="0"/>
                <a:cs typeface="David" pitchFamily="34" charset="-79"/>
              </a:rPr>
              <a:t>POWER SPOTS </a:t>
            </a:r>
            <a:r>
              <a:rPr lang="ja-JP" altLang="en-US" sz="1600" b="1" dirty="0" smtClean="0">
                <a:latin typeface="Trajan Pro" pitchFamily="18" charset="0"/>
                <a:ea typeface="Cambria Math" pitchFamily="18" charset="0"/>
                <a:cs typeface="David" pitchFamily="34" charset="-79"/>
              </a:rPr>
              <a:t>～</a:t>
            </a:r>
            <a:endParaRPr lang="en-US" altLang="ja-JP" sz="1600" b="1" dirty="0" smtClean="0">
              <a:latin typeface="Trajan Pro" pitchFamily="18" charset="0"/>
              <a:ea typeface="Cambria Math" pitchFamily="18" charset="0"/>
              <a:cs typeface="David" pitchFamily="34" charset="-79"/>
            </a:endParaRPr>
          </a:p>
          <a:p>
            <a:endParaRPr lang="en-US" altLang="ja-JP" sz="800" b="1" dirty="0" smtClean="0">
              <a:latin typeface="Trajan Pro" pitchFamily="18" charset="0"/>
              <a:ea typeface="Cambria Math" pitchFamily="18" charset="0"/>
              <a:cs typeface="David" pitchFamily="34" charset="-79"/>
            </a:endParaRPr>
          </a:p>
          <a:p>
            <a:r>
              <a:rPr lang="ja-JP" altLang="en-US" sz="1400" b="1" dirty="0" smtClean="0">
                <a:latin typeface="HG教科書体" pitchFamily="17" charset="-128"/>
                <a:ea typeface="HG教科書体" pitchFamily="17" charset="-128"/>
              </a:rPr>
              <a:t> </a:t>
            </a:r>
            <a:r>
              <a:rPr lang="ja-JP" altLang="en-US" sz="1600" b="1" dirty="0" smtClean="0">
                <a:latin typeface="HG教科書体" pitchFamily="17" charset="-128"/>
                <a:ea typeface="HG教科書体" pitchFamily="17" charset="-128"/>
              </a:rPr>
              <a:t>「源氏物語」</a:t>
            </a:r>
            <a:r>
              <a:rPr lang="ja-JP" altLang="en-US" sz="1600" b="1" dirty="0" smtClean="0">
                <a:latin typeface="HG教科書体" pitchFamily="17" charset="-128"/>
                <a:ea typeface="HG教科書体" pitchFamily="17" charset="-128"/>
                <a:cs typeface="David" pitchFamily="34" charset="-79"/>
              </a:rPr>
              <a:t> </a:t>
            </a:r>
            <a:r>
              <a:rPr lang="ja-JP" altLang="en-US" sz="1400" b="1" dirty="0" smtClean="0">
                <a:latin typeface="HG教科書体" pitchFamily="17" charset="-128"/>
                <a:ea typeface="HG教科書体" pitchFamily="17" charset="-128"/>
                <a:cs typeface="David" pitchFamily="34" charset="-79"/>
              </a:rPr>
              <a:t>「宇治十帖」で </a:t>
            </a:r>
            <a:endParaRPr lang="en-US" altLang="ja-JP" sz="1400" b="1" dirty="0" smtClean="0">
              <a:latin typeface="HG教科書体" pitchFamily="17" charset="-128"/>
              <a:ea typeface="HG教科書体" pitchFamily="17" charset="-128"/>
              <a:cs typeface="David" pitchFamily="34" charset="-79"/>
            </a:endParaRPr>
          </a:p>
          <a:p>
            <a:r>
              <a:rPr lang="ja-JP" altLang="en-US" sz="1400" b="1" dirty="0" smtClean="0">
                <a:latin typeface="HG教科書体" pitchFamily="17" charset="-128"/>
                <a:ea typeface="HG教科書体" pitchFamily="17" charset="-128"/>
                <a:cs typeface="David" pitchFamily="34" charset="-79"/>
              </a:rPr>
              <a:t> </a:t>
            </a:r>
            <a:r>
              <a:rPr lang="ja-JP" altLang="en-US" sz="1800" b="1" dirty="0" smtClean="0">
                <a:latin typeface="HG教科書体" pitchFamily="17" charset="-128"/>
                <a:ea typeface="HG教科書体" pitchFamily="17" charset="-128"/>
                <a:cs typeface="David" pitchFamily="34" charset="-79"/>
              </a:rPr>
              <a:t>恋</a:t>
            </a:r>
            <a:r>
              <a:rPr lang="ja-JP" altLang="en-US" sz="1400" b="1" dirty="0" smtClean="0">
                <a:latin typeface="HG教科書体" pitchFamily="17" charset="-128"/>
                <a:ea typeface="HG教科書体" pitchFamily="17" charset="-128"/>
                <a:cs typeface="David" pitchFamily="34" charset="-79"/>
              </a:rPr>
              <a:t>に疲れた</a:t>
            </a:r>
            <a:r>
              <a:rPr lang="ja-JP" altLang="en-US" sz="1600" b="1" dirty="0" smtClean="0">
                <a:latin typeface="HG教科書体" pitchFamily="17" charset="-128"/>
                <a:ea typeface="HG教科書体" pitchFamily="17" charset="-128"/>
              </a:rPr>
              <a:t>浮舟</a:t>
            </a:r>
            <a:r>
              <a:rPr lang="ja-JP" altLang="en-US" sz="1400" b="1" dirty="0" smtClean="0">
                <a:latin typeface="HG教科書体" pitchFamily="17" charset="-128"/>
                <a:ea typeface="HG教科書体" pitchFamily="17" charset="-128"/>
              </a:rPr>
              <a:t>を救う  横川憎都</a:t>
            </a:r>
            <a:endParaRPr lang="en-US" altLang="ja-JP" sz="1400" b="1" dirty="0" smtClean="0">
              <a:latin typeface="HG教科書体" pitchFamily="17" charset="-128"/>
              <a:ea typeface="HG教科書体" pitchFamily="17" charset="-128"/>
            </a:endParaRPr>
          </a:p>
          <a:p>
            <a:r>
              <a:rPr lang="ja-JP" altLang="en-US" sz="1400" b="1" dirty="0" smtClean="0">
                <a:latin typeface="HG教科書体" pitchFamily="17" charset="-128"/>
                <a:ea typeface="HG教科書体" pitchFamily="17" charset="-128"/>
              </a:rPr>
              <a:t> そのヒーローのモデルが僧侶「源信」</a:t>
            </a:r>
            <a:endParaRPr lang="en-US" altLang="ja-JP" sz="1400" b="1" dirty="0" smtClean="0">
              <a:latin typeface="HG教科書体" pitchFamily="17" charset="-128"/>
              <a:ea typeface="HG教科書体" pitchFamily="17" charset="-128"/>
            </a:endParaRPr>
          </a:p>
          <a:p>
            <a:endParaRPr lang="en-US" altLang="ja-JP" sz="800" b="1" dirty="0" smtClean="0">
              <a:latin typeface="HG教科書体" pitchFamily="17" charset="-128"/>
              <a:ea typeface="HG教科書体" pitchFamily="17" charset="-128"/>
            </a:endParaRPr>
          </a:p>
          <a:p>
            <a:pPr>
              <a:defRPr/>
            </a:pPr>
            <a:r>
              <a:rPr lang="ja-JP" altLang="en-US" sz="1400" b="1" dirty="0" smtClean="0">
                <a:latin typeface="HG教科書体" pitchFamily="17" charset="-128"/>
                <a:ea typeface="HG教科書体" pitchFamily="17" charset="-128"/>
              </a:rPr>
              <a:t> </a:t>
            </a:r>
            <a:r>
              <a:rPr lang="ja-JP" altLang="en-US" sz="1400" b="1" dirty="0" smtClean="0">
                <a:solidFill>
                  <a:schemeClr val="bg1"/>
                </a:solidFill>
                <a:latin typeface="HG教科書体" pitchFamily="17" charset="-128"/>
                <a:ea typeface="HG教科書体" pitchFamily="17" charset="-128"/>
              </a:rPr>
              <a:t>この月輪寺には、「源信」が作った、</a:t>
            </a:r>
            <a:endParaRPr lang="en-US" altLang="ja-JP" sz="1400" b="1" dirty="0" smtClean="0">
              <a:solidFill>
                <a:schemeClr val="bg1"/>
              </a:solidFill>
              <a:latin typeface="HG教科書体" pitchFamily="17" charset="-128"/>
              <a:ea typeface="HG教科書体" pitchFamily="17" charset="-128"/>
            </a:endParaRPr>
          </a:p>
          <a:p>
            <a:pPr>
              <a:defRPr/>
            </a:pPr>
            <a:r>
              <a:rPr lang="ja-JP" altLang="en-US" sz="1400" b="1" dirty="0" smtClean="0">
                <a:solidFill>
                  <a:schemeClr val="bg1"/>
                </a:solidFill>
                <a:latin typeface="Times New Roman" charset="0"/>
                <a:ea typeface="麗流隷書" pitchFamily="65" charset="-128"/>
              </a:rPr>
              <a:t>   本尊  阿弥陀</a:t>
            </a:r>
            <a:r>
              <a:rPr lang="ja-JP" altLang="en-US" sz="1400" b="1" dirty="0">
                <a:solidFill>
                  <a:schemeClr val="bg1"/>
                </a:solidFill>
                <a:latin typeface="Times New Roman" charset="0"/>
                <a:ea typeface="麗流隷書" pitchFamily="65" charset="-128"/>
              </a:rPr>
              <a:t>如来</a:t>
            </a:r>
            <a:r>
              <a:rPr lang="ja-JP" altLang="en-US" sz="1400" b="1" dirty="0" smtClean="0">
                <a:solidFill>
                  <a:schemeClr val="bg1"/>
                </a:solidFill>
                <a:latin typeface="Times New Roman" charset="0"/>
                <a:ea typeface="麗流隷書" pitchFamily="65" charset="-128"/>
              </a:rPr>
              <a:t>坐像 がある。</a:t>
            </a:r>
            <a:endParaRPr lang="en-US" altLang="ja-JP" sz="1400" b="1" dirty="0" smtClean="0">
              <a:solidFill>
                <a:schemeClr val="bg1"/>
              </a:solidFill>
              <a:latin typeface="Times New Roman" charset="0"/>
              <a:ea typeface="麗流隷書" pitchFamily="65" charset="-128"/>
            </a:endParaRPr>
          </a:p>
          <a:p>
            <a:pPr>
              <a:defRPr/>
            </a:pPr>
            <a:r>
              <a:rPr lang="ja-JP" altLang="en-US" sz="1400" b="1" dirty="0" smtClean="0">
                <a:solidFill>
                  <a:schemeClr val="bg1"/>
                </a:solidFill>
                <a:latin typeface="Times New Roman" charset="0"/>
                <a:ea typeface="麗流隷書" pitchFamily="65" charset="-128"/>
              </a:rPr>
              <a:t>      恋のパワーをいただきましょう</a:t>
            </a:r>
            <a:endParaRPr lang="ja-JP" altLang="en-US" sz="1400" b="1" dirty="0">
              <a:solidFill>
                <a:schemeClr val="bg1"/>
              </a:solidFill>
              <a:latin typeface="HG教科書体" pitchFamily="17" charset="-128"/>
              <a:ea typeface="HG教科書体" pitchFamily="17" charset="-128"/>
              <a:cs typeface="David" pitchFamily="34" charset="-79"/>
            </a:endParaRPr>
          </a:p>
        </p:txBody>
      </p:sp>
      <p:sp>
        <p:nvSpPr>
          <p:cNvPr id="29" name="テキスト ボックス 39"/>
          <p:cNvSpPr txBox="1">
            <a:spLocks noChangeArrowheads="1"/>
          </p:cNvSpPr>
          <p:nvPr/>
        </p:nvSpPr>
        <p:spPr bwMode="auto">
          <a:xfrm>
            <a:off x="6768649" y="2340992"/>
            <a:ext cx="6112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r>
              <a:rPr lang="ja-JP" altLang="en-US" sz="2000" b="1" dirty="0" smtClean="0">
                <a:ea typeface="麗流隷書" pitchFamily="65" charset="-128"/>
              </a:rPr>
              <a:t>　戦国武将  清和</a:t>
            </a:r>
            <a:r>
              <a:rPr lang="ja-JP" altLang="en-US" sz="2000" b="1" dirty="0">
                <a:ea typeface="麗流隷書" pitchFamily="65" charset="-128"/>
              </a:rPr>
              <a:t>源氏の</a:t>
            </a:r>
            <a:r>
              <a:rPr lang="ja-JP" altLang="en-US" sz="2000" b="1" dirty="0" smtClean="0">
                <a:ea typeface="麗流隷書" pitchFamily="65" charset="-128"/>
              </a:rPr>
              <a:t>聖地で</a:t>
            </a:r>
            <a:endParaRPr lang="en-US" altLang="ja-JP" sz="2000" b="1" dirty="0" smtClean="0">
              <a:ea typeface="麗流隷書" pitchFamily="65" charset="-128"/>
            </a:endParaRPr>
          </a:p>
          <a:p>
            <a:r>
              <a:rPr lang="ja-JP" altLang="en-US" sz="2000" b="1" dirty="0">
                <a:ea typeface="麗流隷書" pitchFamily="65" charset="-128"/>
              </a:rPr>
              <a:t>　</a:t>
            </a:r>
            <a:r>
              <a:rPr lang="ja-JP" altLang="en-US" sz="2000" b="1" dirty="0" smtClean="0">
                <a:ea typeface="麗流隷書" pitchFamily="65" charset="-128"/>
              </a:rPr>
              <a:t>　　　　　　　　</a:t>
            </a:r>
            <a:r>
              <a:rPr lang="ja-JP" altLang="en-US" sz="1800" b="1" dirty="0" smtClean="0">
                <a:ea typeface="麗流隷書" pitchFamily="65" charset="-128"/>
              </a:rPr>
              <a:t>「　探せ、パワースポット</a:t>
            </a:r>
            <a:r>
              <a:rPr lang="ja-JP" altLang="en-US" sz="1800" b="1" dirty="0">
                <a:ea typeface="麗流隷書" pitchFamily="65" charset="-128"/>
              </a:rPr>
              <a:t>　</a:t>
            </a:r>
            <a:r>
              <a:rPr lang="ja-JP" altLang="en-US" sz="1800" b="1" dirty="0" smtClean="0">
                <a:ea typeface="麗流隷書" pitchFamily="65" charset="-128"/>
              </a:rPr>
              <a:t>」</a:t>
            </a:r>
            <a:endParaRPr lang="ja-JP" altLang="en-US" sz="1800" b="1" dirty="0">
              <a:ea typeface="麗流隷書" pitchFamily="65" charset="-128"/>
            </a:endParaRPr>
          </a:p>
        </p:txBody>
      </p:sp>
      <p:sp>
        <p:nvSpPr>
          <p:cNvPr id="35" name="正方形/長方形 3"/>
          <p:cNvSpPr>
            <a:spLocks noChangeArrowheads="1"/>
          </p:cNvSpPr>
          <p:nvPr/>
        </p:nvSpPr>
        <p:spPr bwMode="auto">
          <a:xfrm>
            <a:off x="3409883" y="5664935"/>
            <a:ext cx="2928388" cy="39856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>
              <a:defRPr/>
            </a:pPr>
            <a:r>
              <a:rPr lang="ja-JP" altLang="en-US" sz="1100" dirty="0">
                <a:latin typeface="Times New Roman" charset="0"/>
              </a:rPr>
              <a:t>　　</a:t>
            </a:r>
            <a:endParaRPr lang="en-US" altLang="ja-JP" sz="1100" dirty="0" smtClean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 smtClean="0">
                <a:latin typeface="Times New Roman" charset="0"/>
              </a:rPr>
              <a:t>　　文化</a:t>
            </a:r>
            <a:r>
              <a:rPr lang="ja-JP" altLang="en-US" sz="1100" dirty="0">
                <a:latin typeface="Times New Roman" charset="0"/>
              </a:rPr>
              <a:t>財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>
                <a:latin typeface="Times New Roman" charset="0"/>
              </a:rPr>
              <a:t>  　</a:t>
            </a:r>
            <a:r>
              <a:rPr lang="ja-JP" altLang="en-US" sz="1100" dirty="0" smtClean="0">
                <a:latin typeface="Times New Roman" charset="0"/>
              </a:rPr>
              <a:t>　・三</a:t>
            </a:r>
            <a:r>
              <a:rPr lang="ja-JP" altLang="en-US" sz="1100" dirty="0">
                <a:latin typeface="Times New Roman" charset="0"/>
              </a:rPr>
              <a:t>祖師</a:t>
            </a:r>
            <a:r>
              <a:rPr lang="ja-JP" altLang="en-US" sz="1100" dirty="0" smtClean="0">
                <a:latin typeface="Times New Roman" charset="0"/>
              </a:rPr>
              <a:t>尊像</a:t>
            </a:r>
            <a:endParaRPr lang="en-US" altLang="ja-JP" sz="1100" dirty="0" smtClean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 smtClean="0">
                <a:latin typeface="Times New Roman" charset="0"/>
              </a:rPr>
              <a:t>　　    （</a:t>
            </a:r>
            <a:r>
              <a:rPr lang="ja-JP" altLang="en-US" sz="1100" dirty="0">
                <a:latin typeface="Times New Roman" charset="0"/>
              </a:rPr>
              <a:t>九条兼実像・法然上人像・親鸞上人像</a:t>
            </a:r>
            <a:r>
              <a:rPr lang="ja-JP" altLang="en-US" sz="1100" dirty="0" smtClean="0">
                <a:latin typeface="Times New Roman" charset="0"/>
              </a:rPr>
              <a:t>）</a:t>
            </a:r>
            <a:endParaRPr lang="en-US" altLang="ja-JP" sz="1100" dirty="0" smtClean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 smtClean="0">
                <a:latin typeface="Times New Roman" charset="0"/>
              </a:rPr>
              <a:t>　　  ・弘法大師像　</a:t>
            </a:r>
            <a:endParaRPr lang="en-US" altLang="ja-JP" sz="1100" dirty="0" smtClean="0">
              <a:latin typeface="Times New Roman" charset="0"/>
            </a:endParaRPr>
          </a:p>
          <a:p>
            <a:pPr>
              <a:defRPr/>
            </a:pP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>
                <a:latin typeface="Times New Roman" charset="0"/>
              </a:rPr>
              <a:t>　　国指定　重要文化財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>
                <a:latin typeface="Times New Roman" charset="0"/>
              </a:rPr>
              <a:t>　　</a:t>
            </a:r>
            <a:r>
              <a:rPr lang="ja-JP" altLang="en-US" sz="1100" dirty="0" smtClean="0">
                <a:latin typeface="Times New Roman" charset="0"/>
              </a:rPr>
              <a:t> ・</a:t>
            </a:r>
            <a:r>
              <a:rPr lang="ja-JP" altLang="en-US" sz="1100" dirty="0">
                <a:latin typeface="Times New Roman" charset="0"/>
              </a:rPr>
              <a:t>本尊 阿弥陀如来坐像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>
                <a:latin typeface="Times New Roman" charset="0"/>
              </a:rPr>
              <a:t>　　　　　（平安中期・恵心僧都源信作）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 smtClean="0">
                <a:latin typeface="Times New Roman" charset="0"/>
              </a:rPr>
              <a:t> </a:t>
            </a:r>
            <a:r>
              <a:rPr lang="ja-JP" altLang="en-US" sz="1100" dirty="0">
                <a:latin typeface="Times New Roman" charset="0"/>
              </a:rPr>
              <a:t>　　・十一面千手千眼観世音菩薩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>
                <a:latin typeface="Times New Roman" charset="0"/>
              </a:rPr>
              <a:t>　　　　　（平安初期 </a:t>
            </a:r>
            <a:r>
              <a:rPr lang="ja-JP" altLang="en-US" sz="1100" dirty="0" smtClean="0">
                <a:latin typeface="Times New Roman" charset="0"/>
              </a:rPr>
              <a:t>坂上田村麻呂作</a:t>
            </a:r>
            <a:r>
              <a:rPr lang="en-US" altLang="ja-JP" sz="1100" dirty="0" smtClean="0">
                <a:latin typeface="Times New Roman" charset="0"/>
              </a:rPr>
              <a:t> </a:t>
            </a:r>
            <a:r>
              <a:rPr lang="ja-JP" altLang="en-US" sz="1100" dirty="0">
                <a:latin typeface="Times New Roman" charset="0"/>
              </a:rPr>
              <a:t>）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 smtClean="0">
                <a:latin typeface="Times New Roman" charset="0"/>
              </a:rPr>
              <a:t> </a:t>
            </a:r>
            <a:r>
              <a:rPr lang="ja-JP" altLang="en-US" sz="1100" dirty="0">
                <a:latin typeface="Times New Roman" charset="0"/>
              </a:rPr>
              <a:t>　　・十一面観世音菩薩立像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>
                <a:latin typeface="Times New Roman" charset="0"/>
              </a:rPr>
              <a:t>　　　　　（平安</a:t>
            </a:r>
            <a:r>
              <a:rPr lang="ja-JP" altLang="en-US" sz="1100" dirty="0" smtClean="0">
                <a:latin typeface="Times New Roman" charset="0"/>
              </a:rPr>
              <a:t>初期</a:t>
            </a:r>
            <a:r>
              <a:rPr lang="en-US" altLang="ja-JP" sz="1100" dirty="0" smtClean="0">
                <a:latin typeface="Times New Roman" charset="0"/>
              </a:rPr>
              <a:t> </a:t>
            </a:r>
            <a:r>
              <a:rPr lang="ja-JP" altLang="en-US" sz="1100" dirty="0">
                <a:latin typeface="Times New Roman" charset="0"/>
              </a:rPr>
              <a:t>）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 smtClean="0">
                <a:latin typeface="Times New Roman" charset="0"/>
              </a:rPr>
              <a:t> </a:t>
            </a:r>
            <a:r>
              <a:rPr lang="ja-JP" altLang="en-US" sz="1100" dirty="0">
                <a:latin typeface="Times New Roman" charset="0"/>
              </a:rPr>
              <a:t>　　・聖観世音菩薩立像　　</a:t>
            </a:r>
            <a:endParaRPr lang="en-US" altLang="ja-JP" sz="1100" dirty="0" smtClean="0">
              <a:latin typeface="Times New Roman" charset="0"/>
            </a:endParaRPr>
          </a:p>
          <a:p>
            <a:pPr>
              <a:defRPr/>
            </a:pPr>
            <a:r>
              <a:rPr lang="en-US" altLang="ja-JP" sz="1100" dirty="0" smtClean="0">
                <a:latin typeface="Times New Roman" charset="0"/>
              </a:rPr>
              <a:t>             </a:t>
            </a:r>
            <a:r>
              <a:rPr lang="ja-JP" altLang="en-US" sz="1100" dirty="0" smtClean="0">
                <a:latin typeface="Times New Roman" charset="0"/>
              </a:rPr>
              <a:t>（</a:t>
            </a:r>
            <a:r>
              <a:rPr lang="ja-JP" altLang="en-US" sz="1100" dirty="0">
                <a:latin typeface="Times New Roman" charset="0"/>
              </a:rPr>
              <a:t>平安初期 ）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 smtClean="0">
                <a:latin typeface="Times New Roman" charset="0"/>
              </a:rPr>
              <a:t> </a:t>
            </a:r>
            <a:r>
              <a:rPr lang="ja-JP" altLang="en-US" sz="1100" dirty="0">
                <a:latin typeface="Times New Roman" charset="0"/>
              </a:rPr>
              <a:t>　　・善財童子像　　</a:t>
            </a:r>
            <a:endParaRPr lang="en-US" altLang="ja-JP" sz="1100" dirty="0" smtClean="0">
              <a:latin typeface="Times New Roman" charset="0"/>
            </a:endParaRPr>
          </a:p>
          <a:p>
            <a:pPr>
              <a:defRPr/>
            </a:pPr>
            <a:r>
              <a:rPr lang="en-US" altLang="ja-JP" sz="1100" dirty="0" smtClean="0">
                <a:latin typeface="Times New Roman" charset="0"/>
              </a:rPr>
              <a:t>             </a:t>
            </a:r>
            <a:r>
              <a:rPr lang="ja-JP" altLang="en-US" sz="1100" dirty="0" smtClean="0">
                <a:latin typeface="Times New Roman" charset="0"/>
              </a:rPr>
              <a:t>（</a:t>
            </a:r>
            <a:r>
              <a:rPr lang="ja-JP" altLang="en-US" sz="1100" dirty="0">
                <a:latin typeface="Times New Roman" charset="0"/>
              </a:rPr>
              <a:t>平安初期 ）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 smtClean="0">
                <a:latin typeface="Times New Roman" charset="0"/>
              </a:rPr>
              <a:t> </a:t>
            </a:r>
            <a:r>
              <a:rPr lang="ja-JP" altLang="en-US" sz="1100" dirty="0">
                <a:latin typeface="Times New Roman" charset="0"/>
              </a:rPr>
              <a:t>　　・八才龍女　　</a:t>
            </a:r>
            <a:endParaRPr lang="en-US" altLang="ja-JP" sz="1100" dirty="0" smtClean="0">
              <a:latin typeface="Times New Roman" charset="0"/>
            </a:endParaRPr>
          </a:p>
          <a:p>
            <a:pPr>
              <a:defRPr/>
            </a:pPr>
            <a:r>
              <a:rPr lang="en-US" altLang="ja-JP" sz="1100" dirty="0" smtClean="0">
                <a:latin typeface="Times New Roman" charset="0"/>
              </a:rPr>
              <a:t>             </a:t>
            </a:r>
            <a:r>
              <a:rPr lang="ja-JP" altLang="en-US" sz="1100" dirty="0" smtClean="0">
                <a:latin typeface="Times New Roman" charset="0"/>
              </a:rPr>
              <a:t>（</a:t>
            </a:r>
            <a:r>
              <a:rPr lang="ja-JP" altLang="en-US" sz="1100" dirty="0">
                <a:latin typeface="Times New Roman" charset="0"/>
              </a:rPr>
              <a:t>平安初期 ）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 smtClean="0">
                <a:latin typeface="Times New Roman" charset="0"/>
              </a:rPr>
              <a:t> </a:t>
            </a:r>
            <a:r>
              <a:rPr lang="ja-JP" altLang="en-US" sz="1100" dirty="0">
                <a:latin typeface="Times New Roman" charset="0"/>
              </a:rPr>
              <a:t>　　・空也上人像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>
                <a:latin typeface="Times New Roman" charset="0"/>
              </a:rPr>
              <a:t>　　　　　（ </a:t>
            </a:r>
            <a:r>
              <a:rPr lang="ja-JP" altLang="en-US" sz="1100" dirty="0" smtClean="0">
                <a:latin typeface="Times New Roman" charset="0"/>
              </a:rPr>
              <a:t>鎌倉時代 </a:t>
            </a:r>
            <a:r>
              <a:rPr lang="ja-JP" altLang="en-US" sz="1100" dirty="0">
                <a:latin typeface="Times New Roman" charset="0"/>
              </a:rPr>
              <a:t>）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 smtClean="0">
                <a:latin typeface="Times New Roman" charset="0"/>
              </a:rPr>
              <a:t> </a:t>
            </a:r>
            <a:r>
              <a:rPr lang="ja-JP" altLang="en-US" sz="1100" dirty="0">
                <a:latin typeface="Times New Roman" charset="0"/>
              </a:rPr>
              <a:t>　　・九条関白兼実公（圓照入道）</a:t>
            </a:r>
            <a:r>
              <a:rPr lang="ja-JP" altLang="en-US" sz="1100" dirty="0" smtClean="0">
                <a:latin typeface="Times New Roman" charset="0"/>
              </a:rPr>
              <a:t>坐像</a:t>
            </a:r>
            <a:endParaRPr lang="en-US" altLang="ja-JP" sz="1100" dirty="0" smtClean="0">
              <a:latin typeface="Times New Roman" charset="0"/>
            </a:endParaRPr>
          </a:p>
          <a:p>
            <a:pPr>
              <a:defRPr/>
            </a:pPr>
            <a:r>
              <a:rPr lang="en-US" altLang="ja-JP" sz="1100" dirty="0" smtClean="0">
                <a:latin typeface="Times New Roman" charset="0"/>
              </a:rPr>
              <a:t>             </a:t>
            </a:r>
            <a:r>
              <a:rPr lang="ja-JP" altLang="en-US" sz="1100" dirty="0" smtClean="0">
                <a:latin typeface="Times New Roman" charset="0"/>
              </a:rPr>
              <a:t>（</a:t>
            </a:r>
            <a:r>
              <a:rPr lang="ja-JP" altLang="en-US" sz="1100" dirty="0">
                <a:latin typeface="Times New Roman" charset="0"/>
              </a:rPr>
              <a:t>鎌倉時代</a:t>
            </a:r>
            <a:r>
              <a:rPr lang="ja-JP" altLang="en-US" sz="1100" dirty="0" smtClean="0">
                <a:latin typeface="Times New Roman" charset="0"/>
              </a:rPr>
              <a:t>）</a:t>
            </a:r>
            <a:endParaRPr lang="en-US" altLang="ja-JP" sz="1100" dirty="0" smtClean="0">
              <a:latin typeface="Times New Roman" charset="0"/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8465" y="5127090"/>
            <a:ext cx="1528767" cy="222886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8560" y="7394061"/>
            <a:ext cx="1526922" cy="221457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4552" y="7387826"/>
            <a:ext cx="1500198" cy="223699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" name="正方形/長方形 40"/>
          <p:cNvSpPr/>
          <p:nvPr/>
        </p:nvSpPr>
        <p:spPr>
          <a:xfrm>
            <a:off x="204429" y="5090444"/>
            <a:ext cx="3061478" cy="455774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/>
          <p:cNvCxnSpPr>
            <a:stCxn id="41" idx="1"/>
            <a:endCxn id="41" idx="3"/>
          </p:cNvCxnSpPr>
          <p:nvPr/>
        </p:nvCxnSpPr>
        <p:spPr>
          <a:xfrm rot="10800000" flipH="1">
            <a:off x="204429" y="7369316"/>
            <a:ext cx="3061478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endCxn id="41" idx="2"/>
          </p:cNvCxnSpPr>
          <p:nvPr/>
        </p:nvCxnSpPr>
        <p:spPr>
          <a:xfrm rot="5400000">
            <a:off x="-546688" y="7358013"/>
            <a:ext cx="4572031" cy="831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図 44" descr="本堂正面ワイド.jpg"/>
          <p:cNvPicPr>
            <a:picLocks noGrp="1" noChangeAspect="1"/>
          </p:cNvPicPr>
          <p:nvPr isPhoto="1"/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3300694" y="3688036"/>
            <a:ext cx="1984714" cy="1178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グループ化 46"/>
          <p:cNvGrpSpPr/>
          <p:nvPr/>
        </p:nvGrpSpPr>
        <p:grpSpPr>
          <a:xfrm>
            <a:off x="9695861" y="3024234"/>
            <a:ext cx="2473388" cy="3202333"/>
            <a:chOff x="9695861" y="3024234"/>
            <a:chExt cx="2473388" cy="3202333"/>
          </a:xfrm>
        </p:grpSpPr>
        <p:sp>
          <p:nvSpPr>
            <p:cNvPr id="18" name="正方形/長方形 17"/>
            <p:cNvSpPr/>
            <p:nvPr/>
          </p:nvSpPr>
          <p:spPr>
            <a:xfrm>
              <a:off x="9716398" y="3024234"/>
              <a:ext cx="2452851" cy="3202333"/>
            </a:xfrm>
            <a:prstGeom prst="rect">
              <a:avLst/>
            </a:prstGeom>
            <a:gradFill flip="none" rotWithShape="1">
              <a:gsLst>
                <a:gs pos="2800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9" name="テキスト ボックス 41"/>
            <p:cNvSpPr txBox="1">
              <a:spLocks noChangeArrowheads="1"/>
            </p:cNvSpPr>
            <p:nvPr/>
          </p:nvSpPr>
          <p:spPr bwMode="auto">
            <a:xfrm>
              <a:off x="9695861" y="3139223"/>
              <a:ext cx="2441694" cy="1523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600" b="1" dirty="0">
                  <a:ea typeface="麗流隷書" pitchFamily="65" charset="-128"/>
                </a:rPr>
                <a:t>「 </a:t>
              </a:r>
              <a:r>
                <a:rPr lang="ja-JP" altLang="en-US" sz="1600" b="1" dirty="0" smtClean="0">
                  <a:ea typeface="麗流隷書" pitchFamily="65" charset="-128"/>
                </a:rPr>
                <a:t>戦国　恋みくじ 」</a:t>
              </a:r>
              <a:endParaRPr lang="en-US" altLang="ja-JP" sz="1600" b="1" dirty="0" smtClean="0">
                <a:ea typeface="麗流隷書" pitchFamily="65" charset="-128"/>
              </a:endParaRPr>
            </a:p>
            <a:p>
              <a:endParaRPr lang="en-US" altLang="ja-JP" sz="1600" b="1" dirty="0">
                <a:ea typeface="麗流隷書" pitchFamily="65" charset="-128"/>
              </a:endParaRPr>
            </a:p>
            <a:p>
              <a:r>
                <a:rPr lang="ja-JP" altLang="en-US" sz="1100" b="1" dirty="0">
                  <a:ea typeface="麗流隷書" pitchFamily="65" charset="-128"/>
                </a:rPr>
                <a:t>明智光秀が、織田信長を討つため</a:t>
              </a:r>
              <a:endParaRPr lang="en-US" altLang="ja-JP" sz="1100" b="1" dirty="0">
                <a:ea typeface="麗流隷書" pitchFamily="65" charset="-128"/>
              </a:endParaRPr>
            </a:p>
            <a:p>
              <a:r>
                <a:rPr lang="ja-JP" altLang="en-US" sz="1100" b="1" dirty="0">
                  <a:ea typeface="麗流隷書" pitchFamily="65" charset="-128"/>
                </a:rPr>
                <a:t>本能寺に向かう前に引いた、伝説の</a:t>
              </a:r>
              <a:endParaRPr lang="en-US" altLang="ja-JP" sz="1100" b="1" dirty="0">
                <a:ea typeface="麗流隷書" pitchFamily="65" charset="-128"/>
              </a:endParaRPr>
            </a:p>
            <a:p>
              <a:r>
                <a:rPr lang="ja-JP" altLang="en-US" sz="1100" b="1" dirty="0">
                  <a:ea typeface="麗流隷書" pitchFamily="65" charset="-128"/>
                </a:rPr>
                <a:t>おみくじ</a:t>
              </a:r>
              <a:r>
                <a:rPr lang="ja-JP" altLang="en-US" sz="1100" b="1" dirty="0" smtClean="0">
                  <a:ea typeface="麗流隷書" pitchFamily="65" charset="-128"/>
                </a:rPr>
                <a:t>。</a:t>
              </a:r>
              <a:endParaRPr lang="en-US" altLang="ja-JP" sz="1100" b="1" dirty="0" smtClean="0">
                <a:ea typeface="麗流隷書" pitchFamily="65" charset="-128"/>
              </a:endParaRPr>
            </a:p>
            <a:p>
              <a:endParaRPr lang="en-US" altLang="ja-JP" sz="600" b="1" dirty="0">
                <a:ea typeface="麗流隷書" pitchFamily="65" charset="-128"/>
              </a:endParaRPr>
            </a:p>
            <a:p>
              <a:r>
                <a:rPr lang="ja-JP" altLang="en-US" sz="1100" b="1" dirty="0" smtClean="0">
                  <a:ea typeface="麗流隷書" pitchFamily="65" charset="-128"/>
                </a:rPr>
                <a:t>あなたの「 恋</a:t>
              </a:r>
              <a:r>
                <a:rPr lang="ja-JP" altLang="en-US" sz="1100" b="1" dirty="0">
                  <a:ea typeface="麗流隷書" pitchFamily="65" charset="-128"/>
                </a:rPr>
                <a:t>の</a:t>
              </a:r>
              <a:r>
                <a:rPr lang="ja-JP" altLang="en-US" sz="1100" b="1" dirty="0" smtClean="0">
                  <a:ea typeface="麗流隷書" pitchFamily="65" charset="-128"/>
                </a:rPr>
                <a:t>闘い 」の</a:t>
              </a:r>
              <a:r>
                <a:rPr lang="ja-JP" altLang="en-US" sz="1100" b="1" dirty="0">
                  <a:ea typeface="麗流隷書" pitchFamily="65" charset="-128"/>
                </a:rPr>
                <a:t>前</a:t>
              </a:r>
              <a:r>
                <a:rPr lang="ja-JP" altLang="en-US" sz="1100" b="1" dirty="0" smtClean="0">
                  <a:ea typeface="麗流隷書" pitchFamily="65" charset="-128"/>
                </a:rPr>
                <a:t>に</a:t>
              </a:r>
              <a:endParaRPr lang="en-US" altLang="ja-JP" sz="1100" b="1" dirty="0" smtClean="0">
                <a:ea typeface="麗流隷書" pitchFamily="65" charset="-128"/>
              </a:endParaRPr>
            </a:p>
            <a:p>
              <a:r>
                <a:rPr lang="ja-JP" altLang="en-US" sz="1100" b="1" dirty="0" smtClean="0">
                  <a:ea typeface="麗流隷書" pitchFamily="65" charset="-128"/>
                </a:rPr>
                <a:t>　　　　　　ぜひ試して</a:t>
              </a:r>
              <a:r>
                <a:rPr lang="ja-JP" altLang="en-US" sz="1100" b="1" dirty="0">
                  <a:ea typeface="麗流隷書" pitchFamily="65" charset="-128"/>
                </a:rPr>
                <a:t>ください。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057237" y="4988972"/>
              <a:ext cx="1780899" cy="110079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46" name="グループ化 45"/>
          <p:cNvGrpSpPr/>
          <p:nvPr/>
        </p:nvGrpSpPr>
        <p:grpSpPr>
          <a:xfrm>
            <a:off x="7140412" y="3024234"/>
            <a:ext cx="2546208" cy="3202333"/>
            <a:chOff x="7140412" y="3024234"/>
            <a:chExt cx="2546208" cy="3202333"/>
          </a:xfrm>
        </p:grpSpPr>
        <p:sp>
          <p:nvSpPr>
            <p:cNvPr id="31" name="正方形/長方形 30"/>
            <p:cNvSpPr/>
            <p:nvPr/>
          </p:nvSpPr>
          <p:spPr>
            <a:xfrm>
              <a:off x="7140412" y="3024234"/>
              <a:ext cx="2452851" cy="3202333"/>
            </a:xfrm>
            <a:prstGeom prst="rect">
              <a:avLst/>
            </a:prstGeom>
            <a:gradFill flip="none" rotWithShape="1">
              <a:gsLst>
                <a:gs pos="2800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32" name="テキスト ボックス 40"/>
            <p:cNvSpPr txBox="1">
              <a:spLocks noChangeArrowheads="1"/>
            </p:cNvSpPr>
            <p:nvPr/>
          </p:nvSpPr>
          <p:spPr bwMode="auto">
            <a:xfrm>
              <a:off x="7212866" y="3139223"/>
              <a:ext cx="2473754" cy="1538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600" b="1" dirty="0">
                  <a:ea typeface="麗流隷書" pitchFamily="65" charset="-128"/>
                </a:rPr>
                <a:t>「 子宝もみじ </a:t>
              </a:r>
              <a:r>
                <a:rPr lang="ja-JP" altLang="en-US" sz="1600" b="1" dirty="0" smtClean="0">
                  <a:ea typeface="麗流隷書" pitchFamily="65" charset="-128"/>
                </a:rPr>
                <a:t>」</a:t>
              </a:r>
              <a:endParaRPr lang="en-US" altLang="ja-JP" sz="1600" b="1" dirty="0" smtClean="0">
                <a:ea typeface="麗流隷書" pitchFamily="65" charset="-128"/>
              </a:endParaRPr>
            </a:p>
            <a:p>
              <a:endParaRPr lang="en-US" altLang="ja-JP" sz="1600" b="1" dirty="0">
                <a:ea typeface="麗流隷書" pitchFamily="65" charset="-128"/>
              </a:endParaRPr>
            </a:p>
            <a:p>
              <a:r>
                <a:rPr lang="ja-JP" altLang="en-US" sz="1100" b="1" dirty="0">
                  <a:ea typeface="麗流隷書" pitchFamily="65" charset="-128"/>
                </a:rPr>
                <a:t>樹齢千年 生命力溢れるもみじには、</a:t>
              </a:r>
              <a:endParaRPr lang="en-US" altLang="ja-JP" sz="1100" b="1" dirty="0">
                <a:ea typeface="麗流隷書" pitchFamily="65" charset="-128"/>
              </a:endParaRPr>
            </a:p>
            <a:p>
              <a:r>
                <a:rPr lang="ja-JP" altLang="en-US" sz="1100" b="1" dirty="0">
                  <a:ea typeface="麗流隷書" pitchFamily="65" charset="-128"/>
                </a:rPr>
                <a:t>子宝、伴侶に恵まれ、夫婦円満の</a:t>
              </a:r>
              <a:endParaRPr lang="en-US" altLang="ja-JP" sz="1100" b="1" dirty="0">
                <a:ea typeface="麗流隷書" pitchFamily="65" charset="-128"/>
              </a:endParaRPr>
            </a:p>
            <a:p>
              <a:r>
                <a:rPr lang="ja-JP" altLang="en-US" sz="1100" b="1" dirty="0">
                  <a:ea typeface="麗流隷書" pitchFamily="65" charset="-128"/>
                </a:rPr>
                <a:t>ご利益があります</a:t>
              </a:r>
              <a:r>
                <a:rPr lang="ja-JP" altLang="en-US" sz="1100" b="1" dirty="0" smtClean="0">
                  <a:ea typeface="麗流隷書" pitchFamily="65" charset="-128"/>
                </a:rPr>
                <a:t>。</a:t>
              </a:r>
              <a:endParaRPr lang="en-US" altLang="ja-JP" sz="1100" b="1" dirty="0" smtClean="0">
                <a:ea typeface="麗流隷書" pitchFamily="65" charset="-128"/>
              </a:endParaRPr>
            </a:p>
            <a:p>
              <a:endParaRPr lang="en-US" altLang="ja-JP" sz="600" b="1" dirty="0">
                <a:ea typeface="麗流隷書" pitchFamily="65" charset="-128"/>
              </a:endParaRPr>
            </a:p>
            <a:p>
              <a:r>
                <a:rPr lang="ja-JP" altLang="en-US" sz="1100" b="1" dirty="0">
                  <a:ea typeface="麗流隷書" pitchFamily="65" charset="-128"/>
                </a:rPr>
                <a:t>願いを込めて、そっと触れてみて</a:t>
              </a:r>
              <a:endParaRPr lang="en-US" altLang="ja-JP" sz="1100" b="1" dirty="0">
                <a:ea typeface="麗流隷書" pitchFamily="65" charset="-128"/>
              </a:endParaRPr>
            </a:p>
            <a:p>
              <a:r>
                <a:rPr lang="ja-JP" altLang="en-US" sz="1100" b="1" dirty="0">
                  <a:ea typeface="麗流隷書" pitchFamily="65" charset="-128"/>
                </a:rPr>
                <a:t>ください。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17656" y="4981352"/>
              <a:ext cx="1802472" cy="111427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01632" y="5064407"/>
              <a:ext cx="663139" cy="109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6930444" cy="9818688"/>
          </a:xfrm>
          <a:prstGeom prst="rect">
            <a:avLst/>
          </a:prstGeom>
          <a:gradFill flip="none" rotWithShape="1">
            <a:gsLst>
              <a:gs pos="8000">
                <a:srgbClr val="FFF6E7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3917256" y="-418290"/>
            <a:ext cx="3240360" cy="3349961"/>
          </a:xfrm>
          <a:prstGeom prst="ellipse">
            <a:avLst/>
          </a:prstGeom>
          <a:gradFill flip="none" rotWithShape="1">
            <a:gsLst>
              <a:gs pos="0">
                <a:srgbClr val="5E9EFF">
                  <a:alpha val="7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6" name="テキスト ボックス 19"/>
          <p:cNvSpPr txBox="1">
            <a:spLocks noChangeArrowheads="1"/>
          </p:cNvSpPr>
          <p:nvPr/>
        </p:nvSpPr>
        <p:spPr bwMode="auto">
          <a:xfrm>
            <a:off x="6506307" y="-69837"/>
            <a:ext cx="3168352" cy="6770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1" tIns="45715" rIns="91431" bIns="45715" anchor="ctr" anchorCtr="0">
            <a:spAutoFit/>
          </a:bodyPr>
          <a:lstStyle/>
          <a:p>
            <a:endParaRPr lang="en-US" altLang="ja-JP" sz="900" b="1" dirty="0" smtClean="0">
              <a:ea typeface="麗流隷書" pitchFamily="65" charset="-128"/>
            </a:endParaRPr>
          </a:p>
          <a:p>
            <a:endParaRPr lang="en-US" altLang="ja-JP" sz="900" b="1" dirty="0" smtClean="0">
              <a:ea typeface="麗流隷書" pitchFamily="65" charset="-128"/>
            </a:endParaRPr>
          </a:p>
          <a:p>
            <a:r>
              <a:rPr lang="ja-JP" altLang="en-US" sz="2000" b="1" dirty="0" smtClean="0">
                <a:ea typeface="麗流隷書" pitchFamily="65" charset="-128"/>
              </a:rPr>
              <a:t>「 </a:t>
            </a:r>
            <a:r>
              <a:rPr lang="ja-JP" altLang="en-US" sz="2000" b="1" dirty="0">
                <a:ea typeface="麗流隷書" pitchFamily="65" charset="-128"/>
              </a:rPr>
              <a:t>月輪寺 」の   風景　</a:t>
            </a:r>
          </a:p>
        </p:txBody>
      </p:sp>
      <p:sp>
        <p:nvSpPr>
          <p:cNvPr id="7" name="弦 6"/>
          <p:cNvSpPr/>
          <p:nvPr/>
        </p:nvSpPr>
        <p:spPr>
          <a:xfrm rot="5207297">
            <a:off x="-3882174" y="6893757"/>
            <a:ext cx="9372401" cy="5988050"/>
          </a:xfrm>
          <a:prstGeom prst="chord">
            <a:avLst>
              <a:gd name="adj1" fmla="val 2700000"/>
              <a:gd name="adj2" fmla="val 16267251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ja-JP" altLang="en-US" dirty="0"/>
          </a:p>
        </p:txBody>
      </p:sp>
      <p:sp>
        <p:nvSpPr>
          <p:cNvPr id="8" name="テキスト ボックス 1"/>
          <p:cNvSpPr txBox="1">
            <a:spLocks noChangeArrowheads="1"/>
          </p:cNvSpPr>
          <p:nvPr/>
        </p:nvSpPr>
        <p:spPr bwMode="auto">
          <a:xfrm>
            <a:off x="1" y="0"/>
            <a:ext cx="6578316" cy="927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endParaRPr lang="en-US" altLang="ja-JP" sz="600" b="1" dirty="0">
              <a:ea typeface="麗流隷書" pitchFamily="65" charset="-128"/>
            </a:endParaRPr>
          </a:p>
          <a:p>
            <a:endParaRPr lang="en-US" altLang="ja-JP" sz="1600" b="1" dirty="0" smtClean="0">
              <a:ea typeface="麗流隷書" pitchFamily="65" charset="-128"/>
            </a:endParaRPr>
          </a:p>
          <a:p>
            <a:r>
              <a:rPr lang="ja-JP" altLang="en-US" sz="2000" b="1" dirty="0" smtClean="0">
                <a:ea typeface="麗流隷書" pitchFamily="65" charset="-128"/>
              </a:rPr>
              <a:t>　「 </a:t>
            </a:r>
            <a:r>
              <a:rPr lang="ja-JP" altLang="en-US" sz="2000" b="1" dirty="0">
                <a:ea typeface="麗流隷書" pitchFamily="65" charset="-128"/>
              </a:rPr>
              <a:t>月輪物語 </a:t>
            </a:r>
            <a:r>
              <a:rPr lang="ja-JP" altLang="en-US" sz="2000" b="1" dirty="0" smtClean="0">
                <a:ea typeface="麗流隷書" pitchFamily="65" charset="-128"/>
              </a:rPr>
              <a:t>」</a:t>
            </a:r>
            <a:endParaRPr lang="en-US" altLang="ja-JP" sz="2000" b="1" dirty="0" smtClean="0">
              <a:ea typeface="麗流隷書" pitchFamily="65" charset="-128"/>
            </a:endParaRPr>
          </a:p>
          <a:p>
            <a:endParaRPr lang="en-US" altLang="ja-JP" sz="1200" b="1" dirty="0">
              <a:ea typeface="麗流隷書" pitchFamily="65" charset="-128"/>
            </a:endParaRPr>
          </a:p>
          <a:p>
            <a:r>
              <a:rPr lang="ja-JP" altLang="en-US" sz="1400" b="1" dirty="0">
                <a:ea typeface="麗流隷書" pitchFamily="65" charset="-128"/>
              </a:rPr>
              <a:t>　　　　月輪観　</a:t>
            </a:r>
            <a:r>
              <a:rPr lang="ja-JP" altLang="en-US" sz="1100" dirty="0">
                <a:ea typeface="麗流隷書" pitchFamily="65" charset="-128"/>
              </a:rPr>
              <a:t>密教で行う観法で、心を月輪のごとく清浄・完全であると観ずるもの</a:t>
            </a:r>
            <a:r>
              <a:rPr lang="ja-JP" altLang="en-US" sz="1100" dirty="0" smtClean="0">
                <a:ea typeface="麗流隷書" pitchFamily="65" charset="-128"/>
              </a:rPr>
              <a:t>。</a:t>
            </a:r>
            <a:endParaRPr lang="en-US" altLang="ja-JP" sz="1100" dirty="0" smtClean="0">
              <a:ea typeface="麗流隷書" pitchFamily="65" charset="-128"/>
            </a:endParaRPr>
          </a:p>
          <a:p>
            <a:endParaRPr lang="en-US" altLang="ja-JP" sz="1200" dirty="0">
              <a:ea typeface="麗流隷書" pitchFamily="65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　伝承では、都がまだ飛鳥藤原京にあった時代、平城京より昔の大宝４年</a:t>
            </a:r>
            <a:r>
              <a:rPr lang="en-US" altLang="ja-JP" sz="1000" b="1" dirty="0">
                <a:latin typeface="HGS教科書体" pitchFamily="18" charset="-128"/>
                <a:ea typeface="HGS教科書体" pitchFamily="18" charset="-128"/>
              </a:rPr>
              <a:t>(704</a:t>
            </a:r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年</a:t>
            </a:r>
            <a:r>
              <a:rPr lang="en-US" altLang="ja-JP" sz="1000" b="1" dirty="0">
                <a:latin typeface="HGS教科書体" pitchFamily="18" charset="-128"/>
                <a:ea typeface="HGS教科書体" pitchFamily="18" charset="-128"/>
              </a:rPr>
              <a:t>)</a:t>
            </a:r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越前の修験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道僧、のちに泰澄 （たいちょう</a:t>
            </a:r>
            <a:r>
              <a:rPr lang="en-US" altLang="ja-JP" sz="1000" b="1" dirty="0">
                <a:latin typeface="HGS教科書体" pitchFamily="18" charset="-128"/>
                <a:ea typeface="HGS教科書体" pitchFamily="18" charset="-128"/>
              </a:rPr>
              <a:t>)</a:t>
            </a:r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上人と称す雲遍が、役小角（えんのおづぬ、役行者）をとも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ない、愛宕山を登り清滝まで来ました。その時、突然の豪雨。大杉の上に、天竺、唐、日本の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天狗の統領たちが現れ二人を救ったと伝えられます。その大杉を「清滝四所明神」と称し、朝命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で朝日峰（今の愛宕神社の地）に神廟を営みました。　</a:t>
            </a:r>
            <a:endParaRPr lang="en-US" altLang="ja-JP" sz="1000" b="1" dirty="0" smtClean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この様に、愛宕山麓一帯を修験道の聖地として開山されたのが、「月輪寺」の縁起とされます。</a:t>
            </a:r>
            <a:r>
              <a:rPr lang="ja-JP" altLang="en-US" sz="600" b="1" dirty="0">
                <a:latin typeface="HGS教科書体" pitchFamily="18" charset="-128"/>
                <a:ea typeface="HGS教科書体" pitchFamily="18" charset="-128"/>
              </a:rPr>
              <a:t>　　</a:t>
            </a:r>
            <a:endParaRPr lang="en-US" altLang="ja-JP" sz="6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 　　  役小角は修験道の開祖。　泰澄（雲遍）は、越前に生まれ、地元の越智山で「十一面観音」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を念じて修行。愛宕山に来る以前の大宝２年（</a:t>
            </a:r>
            <a:r>
              <a:rPr lang="en-US" altLang="ja-JP" sz="1000" b="1" dirty="0">
                <a:latin typeface="HGS教科書体" pitchFamily="18" charset="-128"/>
                <a:ea typeface="HGS教科書体" pitchFamily="18" charset="-128"/>
              </a:rPr>
              <a:t>702</a:t>
            </a:r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年）文武天皇から鎮護国家の法師に任じられ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ていました。その後は、越前に戻り霊場白山を開き、各地にて仏教の布教活動を行いました。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　日本古来の神道と、飛鳥時代に伝わった仏教を融合した「 神仏習合 」は、役小角が始め、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泰澄の「 白山信仰 」で確立しました。 その起源に「月輪寺」は歴史を始めます。　　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　天応元年（</a:t>
            </a:r>
            <a:r>
              <a:rPr lang="en-US" altLang="ja-JP" sz="1000" b="1" dirty="0">
                <a:latin typeface="HGS教科書体" pitchFamily="18" charset="-128"/>
                <a:ea typeface="HGS教科書体" pitchFamily="18" charset="-128"/>
              </a:rPr>
              <a:t>781</a:t>
            </a:r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年）　光仁天皇の勅により、慶俊僧都が和気清麻呂と愛宕山を中興、唐の五台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山に倣って、５箇所の峰に寺を置きました。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大鷲峰の月輪寺、朝日峰の白雲寺、高雄山の高雄山寺（今の神護寺）、龍上山（たつかみやま）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の日輪寺、賀魔蔵山の伝法寺。この内、「月輪寺」と「神護寺」だけが現存しています。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以上の歴史から、「月輪寺」では泰澄を開基、慶俊を中興としています。国家鎮護の霊場です。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この時、地中から得た銅鏡の銘に「人天満月輪」とあったため、寺号に冠しました。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 smtClean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　平安時代には、空也上人が来山、修行・念仏を悟った遺跡となり、その際、上人が龍神から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授かった、と伝わる霊水「龍奇水」が今でも湧き出ています。現在、寺の貴重な生活水、また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愛宕詣や登山者のお助け水として使われています。法然上人もこの寺で念仏を専修されました。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 smtClean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600" b="1" dirty="0">
                <a:latin typeface="HGS教科書体" pitchFamily="18" charset="-128"/>
                <a:ea typeface="HGS教科書体" pitchFamily="18" charset="-128"/>
              </a:rPr>
              <a:t>　　</a:t>
            </a:r>
            <a:endParaRPr lang="en-US" altLang="ja-JP" sz="600" b="1" dirty="0" smtClean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 smtClean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 smtClean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 smtClean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 smtClean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 smtClean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　鎌倉時代、建仁</a:t>
            </a:r>
            <a:r>
              <a:rPr lang="en-US" altLang="ja-JP" sz="1000" b="1" dirty="0">
                <a:latin typeface="HGS教科書体" pitchFamily="18" charset="-128"/>
                <a:ea typeface="HGS教科書体" pitchFamily="18" charset="-128"/>
              </a:rPr>
              <a:t>2</a:t>
            </a:r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年</a:t>
            </a:r>
            <a:r>
              <a:rPr lang="en-US" altLang="ja-JP" sz="1000" b="1" dirty="0">
                <a:latin typeface="HGS教科書体" pitchFamily="18" charset="-128"/>
                <a:ea typeface="HGS教科書体" pitchFamily="18" charset="-128"/>
              </a:rPr>
              <a:t>(1202)</a:t>
            </a:r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法然に深く帰依した九条（藤原）兼実（かねざね：藤原忠通の三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男で九条家の祖）が出家して円澄と名乗り、この寺で隠棲しました。九条兼実は源頼朝の推挙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で摂政太政大臣となりますが、政争で失脚し出家されたのです。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　そのため「月輪寺」は「鎌倉山」と号し、のちの世まで清和源氏から信仰をあつめました。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また、九条兼実は「月輪殿」と呼ばれ、東山や一乗寺に地名として残るのもこの由来からです。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 smtClean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　建永</a:t>
            </a:r>
            <a:r>
              <a:rPr lang="en-US" altLang="ja-JP" sz="1000" b="1" dirty="0">
                <a:latin typeface="HGS教科書体" pitchFamily="18" charset="-128"/>
                <a:ea typeface="HGS教科書体" pitchFamily="18" charset="-128"/>
              </a:rPr>
              <a:t>2</a:t>
            </a:r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年</a:t>
            </a:r>
            <a:r>
              <a:rPr lang="en-US" altLang="ja-JP" sz="1000" b="1" dirty="0">
                <a:latin typeface="HGS教科書体" pitchFamily="18" charset="-128"/>
                <a:ea typeface="HGS教科書体" pitchFamily="18" charset="-128"/>
              </a:rPr>
              <a:t>(1207)</a:t>
            </a:r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後鳥羽上皇により、法然を讃岐へ、親鸞も越後へ流罪となりました。二人は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出発に際し「月輪寺」に円澄を訪ねて別れを惜しんだといいます。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　この時、形見として法然、親鸞そして円澄のそれぞれが自身の像を刻んで形身とされました。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それら木造三身は「三祖師像」と呼び、「月輪寺」の寺宝となっています。　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親鸞は別れを惜しんで桜を植え、現在その桜は「時雨桜」と呼ばれ境内に残ります。</a:t>
            </a:r>
            <a:endParaRPr lang="en-US" altLang="ja-JP" sz="1000" b="1" dirty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 smtClean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 smtClean="0">
              <a:latin typeface="HGS教科書体" pitchFamily="18" charset="-128"/>
              <a:ea typeface="HGS教科書体" pitchFamily="18" charset="-128"/>
            </a:endParaRPr>
          </a:p>
          <a:p>
            <a:endParaRPr lang="en-US" altLang="ja-JP" sz="600" b="1" dirty="0">
              <a:latin typeface="HGS教科書体" pitchFamily="18" charset="-128"/>
              <a:ea typeface="HGS教科書体" pitchFamily="18" charset="-128"/>
            </a:endParaRPr>
          </a:p>
          <a:p>
            <a:r>
              <a:rPr lang="ja-JP" altLang="en-US" sz="1000" b="1" dirty="0">
                <a:latin typeface="HGS教科書体" pitchFamily="18" charset="-128"/>
                <a:ea typeface="HGS教科書体" pitchFamily="18" charset="-128"/>
              </a:rPr>
              <a:t>　　　　</a:t>
            </a:r>
            <a:r>
              <a:rPr lang="ja-JP" altLang="ja-JP" sz="1000" b="1" dirty="0">
                <a:latin typeface="HGP教科書体" pitchFamily="18" charset="-128"/>
                <a:ea typeface="HGP教科書体" pitchFamily="18" charset="-128"/>
              </a:rPr>
              <a:t>また、清和天皇が晩年に過ごし御陵があることから、愛宕山麓一帯は武士子孫である清和源氏からも崇め</a:t>
            </a:r>
            <a:endParaRPr lang="en-US" altLang="ja-JP" sz="1000" b="1" dirty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000" b="1" dirty="0">
                <a:latin typeface="HGP教科書体" pitchFamily="18" charset="-128"/>
                <a:ea typeface="HGP教科書体" pitchFamily="18" charset="-128"/>
              </a:rPr>
              <a:t>　　　　　</a:t>
            </a:r>
            <a:r>
              <a:rPr lang="ja-JP" altLang="ja-JP" sz="1000" b="1" dirty="0">
                <a:latin typeface="HGP教科書体" pitchFamily="18" charset="-128"/>
                <a:ea typeface="HGP教科書体" pitchFamily="18" charset="-128"/>
              </a:rPr>
              <a:t>られました。　その関係から、月輪寺にも権現堂として勧請されていた愛宕権現は、その後も戦国時代にかけ、</a:t>
            </a:r>
            <a:endParaRPr lang="en-US" altLang="ja-JP" sz="1000" b="1" dirty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000" b="1" dirty="0">
                <a:latin typeface="HGP教科書体" pitchFamily="18" charset="-128"/>
                <a:ea typeface="HGP教科書体" pitchFamily="18" charset="-128"/>
              </a:rPr>
              <a:t>　　　　　</a:t>
            </a:r>
            <a:r>
              <a:rPr lang="ja-JP" altLang="ja-JP" sz="1000" b="1" dirty="0">
                <a:latin typeface="HGP教科書体" pitchFamily="18" charset="-128"/>
                <a:ea typeface="HGP教科書体" pitchFamily="18" charset="-128"/>
              </a:rPr>
              <a:t>勝軍地蔵が垂迹した軍神として武士から信仰を集め</a:t>
            </a:r>
            <a:r>
              <a:rPr lang="ja-JP" altLang="ja-JP" sz="1000" b="1" dirty="0" smtClean="0">
                <a:latin typeface="HGP教科書体" pitchFamily="18" charset="-128"/>
                <a:ea typeface="HGP教科書体" pitchFamily="18" charset="-128"/>
              </a:rPr>
              <a:t>、江戸</a:t>
            </a:r>
            <a:r>
              <a:rPr lang="ja-JP" altLang="ja-JP" sz="1000" b="1" dirty="0">
                <a:latin typeface="HGP教科書体" pitchFamily="18" charset="-128"/>
                <a:ea typeface="HGP教科書体" pitchFamily="18" charset="-128"/>
              </a:rPr>
              <a:t>時代末期まで愛宕権現社 </a:t>
            </a:r>
            <a:r>
              <a:rPr lang="en-US" altLang="ja-JP" sz="1000" b="1" dirty="0">
                <a:latin typeface="HGP教科書体" pitchFamily="18" charset="-128"/>
                <a:ea typeface="HGP教科書体" pitchFamily="18" charset="-128"/>
              </a:rPr>
              <a:t>(</a:t>
            </a:r>
            <a:r>
              <a:rPr lang="ja-JP" altLang="ja-JP" sz="1000" b="1" dirty="0">
                <a:latin typeface="HGP教科書体" pitchFamily="18" charset="-128"/>
                <a:ea typeface="HGP教科書体" pitchFamily="18" charset="-128"/>
              </a:rPr>
              <a:t>現 愛宕</a:t>
            </a:r>
            <a:r>
              <a:rPr lang="ja-JP" altLang="ja-JP" sz="1000" b="1" dirty="0" smtClean="0">
                <a:latin typeface="HGP教科書体" pitchFamily="18" charset="-128"/>
                <a:ea typeface="HGP教科書体" pitchFamily="18" charset="-128"/>
              </a:rPr>
              <a:t>神社</a:t>
            </a:r>
            <a:r>
              <a:rPr lang="en-US" altLang="ja-JP" sz="1000" b="1" dirty="0">
                <a:latin typeface="HGP教科書体" pitchFamily="18" charset="-128"/>
                <a:ea typeface="HGP教科書体" pitchFamily="18" charset="-128"/>
              </a:rPr>
              <a:t>)</a:t>
            </a:r>
            <a:r>
              <a:rPr lang="ja-JP" altLang="ja-JP" sz="1000" b="1" dirty="0">
                <a:latin typeface="HGP教科書体" pitchFamily="18" charset="-128"/>
                <a:ea typeface="HGP教科書体" pitchFamily="18" charset="-128"/>
              </a:rPr>
              <a:t>ととも</a:t>
            </a:r>
            <a:r>
              <a:rPr lang="ja-JP" altLang="ja-JP" sz="1000" b="1" dirty="0" smtClean="0">
                <a:latin typeface="HGP教科書体" pitchFamily="18" charset="-128"/>
                <a:ea typeface="HGP教科書体" pitchFamily="18" charset="-128"/>
              </a:rPr>
              <a:t>に</a:t>
            </a:r>
            <a:endParaRPr lang="en-US" altLang="ja-JP" sz="10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000" b="1" dirty="0" smtClean="0">
                <a:latin typeface="HGP教科書体" pitchFamily="18" charset="-128"/>
                <a:ea typeface="HGP教科書体" pitchFamily="18" charset="-128"/>
              </a:rPr>
              <a:t>　　　　　</a:t>
            </a:r>
            <a:r>
              <a:rPr lang="ja-JP" altLang="ja-JP" sz="1000" b="1" dirty="0" smtClean="0">
                <a:latin typeface="HGP教科書体" pitchFamily="18" charset="-128"/>
                <a:ea typeface="HGP教科書体" pitchFamily="18" charset="-128"/>
              </a:rPr>
              <a:t>隆盛</a:t>
            </a:r>
            <a:r>
              <a:rPr lang="ja-JP" altLang="ja-JP" sz="1000" b="1" dirty="0">
                <a:latin typeface="HGP教科書体" pitchFamily="18" charset="-128"/>
                <a:ea typeface="HGP教科書体" pitchFamily="18" charset="-128"/>
              </a:rPr>
              <a:t>しました。</a:t>
            </a:r>
            <a:r>
              <a:rPr lang="ja-JP" altLang="en-US" sz="1000" b="1" dirty="0">
                <a:latin typeface="HGP教科書体" pitchFamily="18" charset="-128"/>
                <a:ea typeface="HGP教科書体" pitchFamily="18" charset="-128"/>
              </a:rPr>
              <a:t>　</a:t>
            </a:r>
            <a:r>
              <a:rPr lang="ja-JP" altLang="ja-JP" sz="1000" b="1" dirty="0">
                <a:latin typeface="HGP教科書体" pitchFamily="18" charset="-128"/>
                <a:ea typeface="HGP教科書体" pitchFamily="18" charset="-128"/>
              </a:rPr>
              <a:t>本能寺に向かう明智光秀が、</a:t>
            </a:r>
            <a:r>
              <a:rPr lang="ja-JP" altLang="ja-JP" sz="1000" b="1" dirty="0" smtClean="0">
                <a:latin typeface="HGP教科書体" pitchFamily="18" charset="-128"/>
                <a:ea typeface="HGP教科書体" pitchFamily="18" charset="-128"/>
              </a:rPr>
              <a:t>月輪寺</a:t>
            </a:r>
            <a:r>
              <a:rPr lang="ja-JP" altLang="ja-JP" sz="1000" b="1" dirty="0">
                <a:latin typeface="HGP教科書体" pitchFamily="18" charset="-128"/>
                <a:ea typeface="HGP教科書体" pitchFamily="18" charset="-128"/>
              </a:rPr>
              <a:t>に立ち寄り、戦勝を願っておみくじを引いた</a:t>
            </a:r>
            <a:r>
              <a:rPr lang="ja-JP" altLang="ja-JP" sz="1000" b="1" dirty="0" smtClean="0">
                <a:latin typeface="HGP教科書体" pitchFamily="18" charset="-128"/>
                <a:ea typeface="HGP教科書体" pitchFamily="18" charset="-128"/>
              </a:rPr>
              <a:t>と伝えられます。</a:t>
            </a:r>
            <a:endParaRPr lang="en-US" altLang="ja-JP" sz="1000" b="1" dirty="0" smtClean="0">
              <a:latin typeface="HGP教科書体" pitchFamily="18" charset="-128"/>
              <a:ea typeface="HGP教科書体" pitchFamily="18" charset="-128"/>
            </a:endParaRPr>
          </a:p>
          <a:p>
            <a:endParaRPr lang="en-US" altLang="ja-JP" sz="600" b="1" dirty="0" smtClean="0">
              <a:latin typeface="HGP教科書体" pitchFamily="18" charset="-128"/>
              <a:ea typeface="HGP教科書体" pitchFamily="18" charset="-128"/>
            </a:endParaRPr>
          </a:p>
          <a:p>
            <a:endParaRPr lang="en-US" altLang="ja-JP" sz="600" b="1" dirty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000" b="1" dirty="0">
                <a:latin typeface="HGP教科書体" pitchFamily="18" charset="-128"/>
                <a:ea typeface="HGP教科書体" pitchFamily="18" charset="-128"/>
              </a:rPr>
              <a:t>　 　　　　　</a:t>
            </a:r>
            <a:r>
              <a:rPr lang="ja-JP" altLang="ja-JP" sz="1000" b="1" dirty="0">
                <a:latin typeface="HGP教科書体" pitchFamily="18" charset="-128"/>
                <a:ea typeface="HGP教科書体" pitchFamily="18" charset="-128"/>
              </a:rPr>
              <a:t>慶応</a:t>
            </a:r>
            <a:r>
              <a:rPr lang="en-US" altLang="ja-JP" sz="1000" b="1" dirty="0">
                <a:latin typeface="HGP教科書体" pitchFamily="18" charset="-128"/>
                <a:ea typeface="HGP教科書体" pitchFamily="18" charset="-128"/>
              </a:rPr>
              <a:t>4</a:t>
            </a:r>
            <a:r>
              <a:rPr lang="ja-JP" altLang="ja-JP" sz="1000" b="1" dirty="0">
                <a:latin typeface="HGP教科書体" pitchFamily="18" charset="-128"/>
                <a:ea typeface="HGP教科書体" pitchFamily="18" charset="-128"/>
              </a:rPr>
              <a:t>年（</a:t>
            </a:r>
            <a:r>
              <a:rPr lang="en-US" altLang="ja-JP" sz="1000" b="1" dirty="0">
                <a:latin typeface="HGP教科書体" pitchFamily="18" charset="-128"/>
                <a:ea typeface="HGP教科書体" pitchFamily="18" charset="-128"/>
              </a:rPr>
              <a:t>1868</a:t>
            </a:r>
            <a:r>
              <a:rPr lang="ja-JP" altLang="ja-JP" sz="1000" b="1" dirty="0">
                <a:latin typeface="HGP教科書体" pitchFamily="18" charset="-128"/>
                <a:ea typeface="HGP教科書体" pitchFamily="18" charset="-128"/>
              </a:rPr>
              <a:t>年） 時代は</a:t>
            </a:r>
            <a:r>
              <a:rPr lang="ja-JP" altLang="ja-JP" sz="1000" b="1" dirty="0" smtClean="0">
                <a:latin typeface="HGP教科書体" pitchFamily="18" charset="-128"/>
                <a:ea typeface="HGP教科書体" pitchFamily="18" charset="-128"/>
              </a:rPr>
              <a:t>明治</a:t>
            </a:r>
            <a:r>
              <a:rPr lang="ja-JP" altLang="en-US" sz="1000" b="1" dirty="0" smtClean="0">
                <a:latin typeface="HGP教科書体" pitchFamily="18" charset="-128"/>
                <a:ea typeface="HGP教科書体" pitchFamily="18" charset="-128"/>
              </a:rPr>
              <a:t>へ</a:t>
            </a:r>
            <a:r>
              <a:rPr lang="ja-JP" altLang="ja-JP" sz="1000" b="1" dirty="0" smtClean="0">
                <a:latin typeface="HGP教科書体" pitchFamily="18" charset="-128"/>
                <a:ea typeface="HGP教科書体" pitchFamily="18" charset="-128"/>
              </a:rPr>
              <a:t>、</a:t>
            </a:r>
            <a:r>
              <a:rPr lang="ja-JP" altLang="ja-JP" sz="1000" b="1" dirty="0">
                <a:latin typeface="HGP教科書体" pitchFamily="18" charset="-128"/>
                <a:ea typeface="HGP教科書体" pitchFamily="18" charset="-128"/>
              </a:rPr>
              <a:t>神仏</a:t>
            </a:r>
            <a:r>
              <a:rPr lang="ja-JP" altLang="ja-JP" sz="1000" b="1" dirty="0" smtClean="0">
                <a:latin typeface="HGP教科書体" pitchFamily="18" charset="-128"/>
                <a:ea typeface="HGP教科書体" pitchFamily="18" charset="-128"/>
              </a:rPr>
              <a:t>分離令</a:t>
            </a:r>
            <a:r>
              <a:rPr lang="ja-JP" altLang="en-US" sz="1000" b="1" dirty="0" smtClean="0">
                <a:latin typeface="HGP教科書体" pitchFamily="18" charset="-128"/>
                <a:ea typeface="HGP教科書体" pitchFamily="18" charset="-128"/>
              </a:rPr>
              <a:t>の</a:t>
            </a:r>
            <a:r>
              <a:rPr lang="ja-JP" altLang="ja-JP" sz="1000" b="1" dirty="0" smtClean="0">
                <a:latin typeface="HGP教科書体" pitchFamily="18" charset="-128"/>
                <a:ea typeface="HGP教科書体" pitchFamily="18" charset="-128"/>
              </a:rPr>
              <a:t>廃仏</a:t>
            </a:r>
            <a:r>
              <a:rPr lang="ja-JP" altLang="ja-JP" sz="1000" b="1" dirty="0">
                <a:latin typeface="HGP教科書体" pitchFamily="18" charset="-128"/>
                <a:ea typeface="HGP教科書体" pitchFamily="18" charset="-128"/>
              </a:rPr>
              <a:t>毀釈で、修験道に基づく愛宕権現は</a:t>
            </a:r>
            <a:r>
              <a:rPr lang="ja-JP" altLang="ja-JP" sz="1000" b="1" dirty="0" smtClean="0">
                <a:latin typeface="HGP教科書体" pitchFamily="18" charset="-128"/>
                <a:ea typeface="HGP教科書体" pitchFamily="18" charset="-128"/>
              </a:rPr>
              <a:t>廃されました</a:t>
            </a:r>
            <a:r>
              <a:rPr lang="ja-JP" altLang="en-US" sz="1000" b="1" dirty="0" smtClean="0">
                <a:latin typeface="HGP教科書体" pitchFamily="18" charset="-128"/>
                <a:ea typeface="HGP教科書体" pitchFamily="18" charset="-128"/>
              </a:rPr>
              <a:t>が、</a:t>
            </a:r>
            <a:endParaRPr lang="en-US" altLang="ja-JP" sz="10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000" b="1" dirty="0" smtClean="0">
                <a:latin typeface="HGP教科書体" pitchFamily="18" charset="-128"/>
                <a:ea typeface="HGP教科書体" pitchFamily="18" charset="-128"/>
              </a:rPr>
              <a:t>　　　　</a:t>
            </a:r>
            <a:r>
              <a:rPr lang="ja-JP" altLang="ja-JP" sz="1000" b="1" dirty="0" smtClean="0">
                <a:latin typeface="HGP教科書体" pitchFamily="18" charset="-128"/>
                <a:ea typeface="HGP教科書体" pitchFamily="18" charset="-128"/>
              </a:rPr>
              <a:t> 真宗発祥</a:t>
            </a:r>
            <a:r>
              <a:rPr lang="ja-JP" altLang="en-US" sz="1000" b="1" dirty="0" smtClean="0">
                <a:latin typeface="HGP教科書体" pitchFamily="18" charset="-128"/>
                <a:ea typeface="HGP教科書体" pitchFamily="18" charset="-128"/>
              </a:rPr>
              <a:t>、しぐれ桜、浄土宗歌「月影のご詠歌」</a:t>
            </a:r>
            <a:r>
              <a:rPr lang="ja-JP" altLang="ja-JP" sz="1000" b="1" dirty="0" smtClean="0">
                <a:latin typeface="HGP教科書体" pitchFamily="18" charset="-128"/>
                <a:ea typeface="HGP教科書体" pitchFamily="18" charset="-128"/>
              </a:rPr>
              <a:t>の</a:t>
            </a:r>
            <a:r>
              <a:rPr lang="ja-JP" altLang="ja-JP" sz="1000" b="1" dirty="0">
                <a:latin typeface="HGP教科書体" pitchFamily="18" charset="-128"/>
                <a:ea typeface="HGP教科書体" pitchFamily="18" charset="-128"/>
              </a:rPr>
              <a:t>地として、１２００年以上の歴史をこれからも</a:t>
            </a:r>
            <a:r>
              <a:rPr lang="ja-JP" altLang="ja-JP" sz="1000" b="1" dirty="0" smtClean="0">
                <a:latin typeface="HGP教科書体" pitchFamily="18" charset="-128"/>
                <a:ea typeface="HGP教科書体" pitchFamily="18" charset="-128"/>
              </a:rPr>
              <a:t>受け継いで</a:t>
            </a:r>
            <a:r>
              <a:rPr lang="ja-JP" altLang="ja-JP" sz="1000" b="1" dirty="0">
                <a:latin typeface="HGP教科書体" pitchFamily="18" charset="-128"/>
                <a:ea typeface="HGP教科書体" pitchFamily="18" charset="-128"/>
              </a:rPr>
              <a:t>まいります。　　 </a:t>
            </a:r>
          </a:p>
          <a:p>
            <a:endParaRPr lang="en-US" altLang="ja-JP" sz="900" dirty="0"/>
          </a:p>
        </p:txBody>
      </p:sp>
      <p:sp>
        <p:nvSpPr>
          <p:cNvPr id="9" name="正方形/長方形 8"/>
          <p:cNvSpPr/>
          <p:nvPr/>
        </p:nvSpPr>
        <p:spPr>
          <a:xfrm>
            <a:off x="6506306" y="516856"/>
            <a:ext cx="6512781" cy="93018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034699" y="6814949"/>
            <a:ext cx="2664296" cy="28469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31" tIns="45715" rIns="91431" bIns="45715">
            <a:spAutoFit/>
          </a:bodyPr>
          <a:lstStyle/>
          <a:p>
            <a:pPr>
              <a:defRPr/>
            </a:pPr>
            <a:endParaRPr lang="en-US" altLang="ja-JP" sz="800" b="1" dirty="0" smtClean="0">
              <a:latin typeface="Times New Roman" charset="0"/>
            </a:endParaRPr>
          </a:p>
          <a:p>
            <a:pPr>
              <a:defRPr/>
            </a:pPr>
            <a:r>
              <a:rPr lang="ja-JP" altLang="en-US" sz="1400" b="1" dirty="0" smtClean="0">
                <a:latin typeface="Times New Roman" charset="0"/>
              </a:rPr>
              <a:t>愛宕</a:t>
            </a:r>
            <a:r>
              <a:rPr lang="ja-JP" altLang="en-US" sz="1400" b="1" dirty="0">
                <a:latin typeface="Times New Roman" charset="0"/>
              </a:rPr>
              <a:t>鎌倉山　</a:t>
            </a:r>
            <a:r>
              <a:rPr lang="ja-JP" altLang="en-US" sz="1600" b="1" dirty="0">
                <a:latin typeface="Times New Roman" charset="0"/>
              </a:rPr>
              <a:t>月輪寺</a:t>
            </a:r>
            <a:endParaRPr lang="en-US" altLang="ja-JP" sz="1600" b="1" dirty="0">
              <a:latin typeface="Times New Roman" charset="0"/>
            </a:endParaRPr>
          </a:p>
          <a:p>
            <a:pPr>
              <a:defRPr/>
            </a:pPr>
            <a:endParaRPr lang="en-US" altLang="ja-JP" sz="8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 smtClean="0">
                <a:latin typeface="Times New Roman" charset="0"/>
              </a:rPr>
              <a:t>       法</a:t>
            </a:r>
            <a:r>
              <a:rPr lang="ja-JP" altLang="en-US" sz="1100" dirty="0">
                <a:latin typeface="Times New Roman" charset="0"/>
              </a:rPr>
              <a:t>然上人二十五霊場　第十八番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 smtClean="0">
                <a:latin typeface="Times New Roman" charset="0"/>
              </a:rPr>
              <a:t>    京都市</a:t>
            </a:r>
            <a:r>
              <a:rPr lang="ja-JP" altLang="en-US" sz="1100" dirty="0">
                <a:latin typeface="Times New Roman" charset="0"/>
              </a:rPr>
              <a:t>右京区嵯峨清滝月ノ輪町７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 smtClean="0">
                <a:latin typeface="Times New Roman" charset="0"/>
              </a:rPr>
              <a:t>        ＴＥＬ</a:t>
            </a:r>
            <a:r>
              <a:rPr lang="ja-JP" altLang="en-US" sz="1100" dirty="0">
                <a:latin typeface="Times New Roman" charset="0"/>
              </a:rPr>
              <a:t>　（０７５）８７１－１３７６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>
                <a:latin typeface="Times New Roman" charset="0"/>
              </a:rPr>
              <a:t>宝物殿   </a:t>
            </a:r>
            <a:r>
              <a:rPr lang="en-US" altLang="ja-JP" sz="1100" dirty="0">
                <a:latin typeface="Times New Roman" charset="0"/>
              </a:rPr>
              <a:t>9:00 </a:t>
            </a:r>
            <a:r>
              <a:rPr lang="ja-JP" altLang="en-US" sz="1100" dirty="0">
                <a:latin typeface="Times New Roman" charset="0"/>
              </a:rPr>
              <a:t>～ </a:t>
            </a:r>
            <a:r>
              <a:rPr lang="en-US" altLang="ja-JP" sz="1100" dirty="0">
                <a:latin typeface="Times New Roman" charset="0"/>
              </a:rPr>
              <a:t>16:00 </a:t>
            </a:r>
            <a:r>
              <a:rPr lang="ja-JP" altLang="en-US" sz="1100" dirty="0">
                <a:latin typeface="Times New Roman" charset="0"/>
              </a:rPr>
              <a:t>　　</a:t>
            </a:r>
            <a:r>
              <a:rPr lang="en-US" altLang="ja-JP" sz="1100" dirty="0">
                <a:latin typeface="Times New Roman" charset="0"/>
              </a:rPr>
              <a:t>\500 </a:t>
            </a:r>
          </a:p>
          <a:p>
            <a:pPr>
              <a:defRPr/>
            </a:pP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000" dirty="0" smtClean="0">
                <a:latin typeface="Times New Roman" charset="0"/>
              </a:rPr>
              <a:t>   交通</a:t>
            </a:r>
            <a:r>
              <a:rPr lang="ja-JP" altLang="en-US" sz="1000" dirty="0">
                <a:latin typeface="Times New Roman" charset="0"/>
              </a:rPr>
              <a:t>アクセス</a:t>
            </a:r>
            <a:endParaRPr lang="en-US" altLang="ja-JP" sz="10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000" dirty="0" smtClean="0">
                <a:latin typeface="Times New Roman" charset="0"/>
              </a:rPr>
              <a:t>    ○</a:t>
            </a:r>
            <a:r>
              <a:rPr lang="ja-JP" altLang="en-US" sz="1000" dirty="0">
                <a:latin typeface="Times New Roman" charset="0"/>
              </a:rPr>
              <a:t>　ＪＲ京都駅から京都バス「清滝行」</a:t>
            </a:r>
            <a:endParaRPr lang="en-US" altLang="ja-JP" sz="10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000" dirty="0">
                <a:latin typeface="Times New Roman" charset="0"/>
              </a:rPr>
              <a:t>　</a:t>
            </a:r>
            <a:r>
              <a:rPr lang="ja-JP" altLang="en-US" sz="1000" dirty="0" smtClean="0">
                <a:latin typeface="Times New Roman" charset="0"/>
              </a:rPr>
              <a:t>     </a:t>
            </a:r>
            <a:r>
              <a:rPr lang="ja-JP" altLang="en-US" sz="1000" dirty="0">
                <a:latin typeface="Times New Roman" charset="0"/>
              </a:rPr>
              <a:t>　終点下車、徒歩山路２ｋｍ</a:t>
            </a:r>
            <a:endParaRPr lang="en-US" altLang="ja-JP" sz="10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000" dirty="0">
                <a:latin typeface="Times New Roman" charset="0"/>
              </a:rPr>
              <a:t>　</a:t>
            </a:r>
            <a:r>
              <a:rPr lang="ja-JP" altLang="en-US" sz="1000" dirty="0" smtClean="0">
                <a:latin typeface="Times New Roman" charset="0"/>
              </a:rPr>
              <a:t>     </a:t>
            </a:r>
            <a:r>
              <a:rPr lang="ja-JP" altLang="en-US" sz="1000" dirty="0">
                <a:latin typeface="Times New Roman" charset="0"/>
              </a:rPr>
              <a:t>　運動ぐつ ・ ツエを持参</a:t>
            </a:r>
            <a:endParaRPr lang="en-US" altLang="ja-JP" sz="10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000" dirty="0">
                <a:latin typeface="Times New Roman" charset="0"/>
              </a:rPr>
              <a:t>　</a:t>
            </a:r>
            <a:r>
              <a:rPr lang="ja-JP" altLang="en-US" sz="1000" dirty="0" smtClean="0">
                <a:latin typeface="Times New Roman" charset="0"/>
              </a:rPr>
              <a:t>    </a:t>
            </a:r>
            <a:r>
              <a:rPr lang="ja-JP" altLang="en-US" sz="1000" dirty="0">
                <a:latin typeface="Times New Roman" charset="0"/>
              </a:rPr>
              <a:t>　（ 革靴・　ハイヒールは不可 ）</a:t>
            </a:r>
            <a:endParaRPr lang="en-US" altLang="ja-JP" sz="10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000" dirty="0" smtClean="0">
                <a:latin typeface="Times New Roman" charset="0"/>
              </a:rPr>
              <a:t>    ○</a:t>
            </a:r>
            <a:r>
              <a:rPr lang="ja-JP" altLang="en-US" sz="1000" dirty="0">
                <a:latin typeface="Times New Roman" charset="0"/>
              </a:rPr>
              <a:t>　乗用車の方は「 ナビ不可 」　</a:t>
            </a:r>
            <a:endParaRPr lang="en-US" altLang="ja-JP" sz="10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000" dirty="0">
                <a:latin typeface="Times New Roman" charset="0"/>
              </a:rPr>
              <a:t>　　</a:t>
            </a:r>
            <a:r>
              <a:rPr lang="ja-JP" altLang="en-US" sz="1000" dirty="0" smtClean="0">
                <a:latin typeface="Times New Roman" charset="0"/>
              </a:rPr>
              <a:t>    （ </a:t>
            </a:r>
            <a:r>
              <a:rPr lang="ja-JP" altLang="en-US" sz="1000" dirty="0">
                <a:latin typeface="Times New Roman" charset="0"/>
              </a:rPr>
              <a:t>駐車場は登山口に３台可 ）　　</a:t>
            </a:r>
          </a:p>
        </p:txBody>
      </p:sp>
      <p:sp>
        <p:nvSpPr>
          <p:cNvPr id="12" name="正方形/長方形 3"/>
          <p:cNvSpPr>
            <a:spLocks noChangeArrowheads="1"/>
          </p:cNvSpPr>
          <p:nvPr/>
        </p:nvSpPr>
        <p:spPr bwMode="auto">
          <a:xfrm>
            <a:off x="9780283" y="5744994"/>
            <a:ext cx="3096344" cy="8925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>
              <a:defRPr/>
            </a:pPr>
            <a:r>
              <a:rPr lang="ja-JP" altLang="en-US" sz="1100" dirty="0" smtClean="0">
                <a:latin typeface="Times New Roman" charset="0"/>
              </a:rPr>
              <a:t>天然</a:t>
            </a:r>
            <a:r>
              <a:rPr lang="ja-JP" altLang="en-US" sz="1100" dirty="0">
                <a:latin typeface="Times New Roman" charset="0"/>
              </a:rPr>
              <a:t>記念物　</a:t>
            </a:r>
            <a:r>
              <a:rPr lang="ja-JP" altLang="en-US" sz="1100" dirty="0" smtClean="0">
                <a:latin typeface="Times New Roman" charset="0"/>
              </a:rPr>
              <a:t>　　日本</a:t>
            </a:r>
            <a:r>
              <a:rPr lang="ja-JP" altLang="en-US" sz="1100" dirty="0">
                <a:latin typeface="Times New Roman" charset="0"/>
              </a:rPr>
              <a:t>石楠花（しゃくなげ）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endParaRPr lang="en-US" altLang="ja-JP" sz="800" dirty="0" smtClean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>
                <a:latin typeface="Times New Roman" charset="0"/>
              </a:rPr>
              <a:t>　４月下旬に</a:t>
            </a:r>
            <a:r>
              <a:rPr lang="ja-JP" altLang="en-US" sz="1100" dirty="0" smtClean="0">
                <a:latin typeface="Times New Roman" charset="0"/>
              </a:rPr>
              <a:t>咲く　京都市</a:t>
            </a:r>
            <a:r>
              <a:rPr lang="ja-JP" altLang="en-US" sz="1100" dirty="0">
                <a:latin typeface="Times New Roman" charset="0"/>
              </a:rPr>
              <a:t>の登録天然記念物本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>
                <a:latin typeface="Times New Roman" charset="0"/>
              </a:rPr>
              <a:t>　</a:t>
            </a:r>
            <a:r>
              <a:rPr lang="ja-JP" altLang="en-US" sz="1100" dirty="0" smtClean="0">
                <a:latin typeface="Times New Roman" charset="0"/>
              </a:rPr>
              <a:t>石</a:t>
            </a:r>
            <a:r>
              <a:rPr lang="ja-JP" altLang="en-US" sz="1100" dirty="0">
                <a:latin typeface="Times New Roman" charset="0"/>
              </a:rPr>
              <a:t>楠花は明智光秀が植えたとも言われています。</a:t>
            </a:r>
            <a:endParaRPr lang="en-US" altLang="ja-JP" sz="1100" dirty="0">
              <a:latin typeface="Times New Roman" charset="0"/>
            </a:endParaRPr>
          </a:p>
          <a:p>
            <a:pPr>
              <a:defRPr/>
            </a:pPr>
            <a:r>
              <a:rPr lang="ja-JP" altLang="en-US" sz="1100" dirty="0">
                <a:latin typeface="Times New Roman" charset="0"/>
              </a:rPr>
              <a:t>　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13041" y="7279015"/>
            <a:ext cx="3186141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1" tIns="45715" rIns="91431" bIns="45715">
            <a:spAutoFit/>
          </a:bodyPr>
          <a:lstStyle/>
          <a:p>
            <a:pPr>
              <a:defRPr/>
            </a:pPr>
            <a:endParaRPr lang="en-US" altLang="ja-JP" sz="8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400" b="1" dirty="0" smtClean="0">
                <a:latin typeface="+mj-ea"/>
                <a:ea typeface="+mj-ea"/>
              </a:rPr>
              <a:t>年中行事</a:t>
            </a:r>
            <a:endParaRPr lang="en-US" altLang="ja-JP" sz="1400" b="1" dirty="0">
              <a:latin typeface="+mj-ea"/>
              <a:ea typeface="+mj-ea"/>
            </a:endParaRPr>
          </a:p>
          <a:p>
            <a:pPr>
              <a:defRPr/>
            </a:pPr>
            <a:endParaRPr lang="en-US" altLang="ja-JP" sz="800" dirty="0"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200" dirty="0" smtClean="0">
                <a:latin typeface="+mj-ea"/>
                <a:ea typeface="+mj-ea"/>
              </a:rPr>
              <a:t>　　新春</a:t>
            </a:r>
            <a:r>
              <a:rPr lang="ja-JP" altLang="en-US" sz="1200" dirty="0">
                <a:latin typeface="+mj-ea"/>
                <a:ea typeface="+mj-ea"/>
              </a:rPr>
              <a:t>護摩　</a:t>
            </a:r>
            <a:r>
              <a:rPr lang="ja-JP" altLang="en-US" sz="1200" dirty="0" smtClean="0">
                <a:latin typeface="+mj-ea"/>
                <a:ea typeface="+mj-ea"/>
              </a:rPr>
              <a:t>　　</a:t>
            </a:r>
            <a:r>
              <a:rPr lang="ja-JP" altLang="en-US" sz="1200" dirty="0">
                <a:latin typeface="+mj-ea"/>
                <a:ea typeface="+mj-ea"/>
              </a:rPr>
              <a:t>　元旦</a:t>
            </a:r>
            <a:endParaRPr lang="en-US" altLang="ja-JP" sz="1200" dirty="0">
              <a:latin typeface="+mj-ea"/>
              <a:ea typeface="+mj-ea"/>
            </a:endParaRPr>
          </a:p>
          <a:p>
            <a:pPr>
              <a:defRPr/>
            </a:pPr>
            <a:endParaRPr lang="en-US" altLang="ja-JP" sz="12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200" dirty="0" smtClean="0">
                <a:latin typeface="+mj-ea"/>
                <a:ea typeface="+mj-ea"/>
              </a:rPr>
              <a:t>　　しぐれ</a:t>
            </a:r>
            <a:r>
              <a:rPr lang="ja-JP" altLang="en-US" sz="1200" dirty="0">
                <a:latin typeface="+mj-ea"/>
                <a:ea typeface="+mj-ea"/>
              </a:rPr>
              <a:t>桜</a:t>
            </a:r>
            <a:r>
              <a:rPr lang="ja-JP" altLang="en-US" sz="1200" dirty="0" smtClean="0">
                <a:latin typeface="+mj-ea"/>
                <a:ea typeface="+mj-ea"/>
              </a:rPr>
              <a:t>法要</a:t>
            </a:r>
            <a:r>
              <a:rPr lang="ja-JP" altLang="en-US" sz="1200" dirty="0">
                <a:latin typeface="+mj-ea"/>
                <a:ea typeface="+mj-ea"/>
              </a:rPr>
              <a:t>　</a:t>
            </a:r>
            <a:r>
              <a:rPr lang="ja-JP" altLang="en-US" sz="1200" dirty="0" smtClean="0">
                <a:latin typeface="+mj-ea"/>
                <a:ea typeface="+mj-ea"/>
              </a:rPr>
              <a:t> 四月</a:t>
            </a:r>
            <a:r>
              <a:rPr lang="ja-JP" altLang="en-US" sz="1200" dirty="0">
                <a:latin typeface="+mj-ea"/>
                <a:ea typeface="+mj-ea"/>
              </a:rPr>
              <a:t>十六日～五月</a:t>
            </a:r>
            <a:r>
              <a:rPr lang="ja-JP" altLang="en-US" sz="1200" dirty="0" smtClean="0">
                <a:latin typeface="+mj-ea"/>
                <a:ea typeface="+mj-ea"/>
              </a:rPr>
              <a:t>二十日</a:t>
            </a:r>
            <a:endParaRPr lang="en-US" altLang="ja-JP" sz="12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ja-JP" sz="12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200" dirty="0" smtClean="0">
                <a:latin typeface="+mj-ea"/>
                <a:ea typeface="+mj-ea"/>
              </a:rPr>
              <a:t>　　永代経　　　　</a:t>
            </a:r>
            <a:r>
              <a:rPr lang="ja-JP" altLang="en-US" sz="1200" dirty="0">
                <a:latin typeface="+mj-ea"/>
                <a:ea typeface="+mj-ea"/>
              </a:rPr>
              <a:t>　</a:t>
            </a:r>
            <a:r>
              <a:rPr lang="ja-JP" altLang="en-US" sz="1200" dirty="0" smtClean="0">
                <a:latin typeface="+mj-ea"/>
                <a:ea typeface="+mj-ea"/>
              </a:rPr>
              <a:t> 五月</a:t>
            </a:r>
            <a:r>
              <a:rPr lang="ja-JP" altLang="en-US" sz="1200" dirty="0">
                <a:latin typeface="+mj-ea"/>
                <a:ea typeface="+mj-ea"/>
              </a:rPr>
              <a:t>五日～</a:t>
            </a:r>
            <a:r>
              <a:rPr lang="ja-JP" altLang="en-US" sz="1200" dirty="0" smtClean="0">
                <a:latin typeface="+mj-ea"/>
                <a:ea typeface="+mj-ea"/>
              </a:rPr>
              <a:t>七日</a:t>
            </a:r>
            <a:endParaRPr lang="en-US" altLang="ja-JP" sz="12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ja-JP" sz="1200" dirty="0" smtClean="0">
              <a:latin typeface="+mj-ea"/>
            </a:endParaRPr>
          </a:p>
          <a:p>
            <a:pPr>
              <a:defRPr/>
            </a:pPr>
            <a:r>
              <a:rPr lang="ja-JP" altLang="en-US" sz="1200" dirty="0" smtClean="0">
                <a:latin typeface="+mj-ea"/>
              </a:rPr>
              <a:t>　　報恩講　　　　 　毎月第４週　土・日・月</a:t>
            </a:r>
            <a:endParaRPr lang="en-US" altLang="ja-JP" sz="1200" dirty="0" smtClean="0">
              <a:latin typeface="+mj-ea"/>
            </a:endParaRPr>
          </a:p>
          <a:p>
            <a:pPr>
              <a:defRPr/>
            </a:pPr>
            <a:endParaRPr lang="en-US" altLang="ja-JP" sz="1200" dirty="0"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200" dirty="0" smtClean="0">
                <a:latin typeface="+mj-ea"/>
                <a:ea typeface="+mj-ea"/>
              </a:rPr>
              <a:t>　　空也念仏講話</a:t>
            </a:r>
            <a:r>
              <a:rPr lang="ja-JP" altLang="en-US" sz="1200" dirty="0">
                <a:latin typeface="+mj-ea"/>
                <a:ea typeface="+mj-ea"/>
              </a:rPr>
              <a:t>　</a:t>
            </a:r>
            <a:r>
              <a:rPr lang="ja-JP" altLang="en-US" sz="1200" dirty="0" smtClean="0">
                <a:latin typeface="+mj-ea"/>
                <a:ea typeface="+mj-ea"/>
              </a:rPr>
              <a:t>毎月十五日</a:t>
            </a:r>
            <a:endParaRPr lang="en-US" altLang="ja-JP" sz="1200" dirty="0" smtClean="0">
              <a:latin typeface="+mj-ea"/>
              <a:ea typeface="+mj-ea"/>
            </a:endParaRPr>
          </a:p>
          <a:p>
            <a:pPr>
              <a:defRPr/>
            </a:pPr>
            <a:endParaRPr lang="ja-JP" altLang="en-US" sz="1200" dirty="0">
              <a:latin typeface="+mj-ea"/>
              <a:ea typeface="+mj-ea"/>
            </a:endParaRPr>
          </a:p>
        </p:txBody>
      </p:sp>
      <p:pic>
        <p:nvPicPr>
          <p:cNvPr id="21" name="図 20" descr="三祖師堂①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181952" y="2533080"/>
            <a:ext cx="2226548" cy="295232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22" name="図 21" descr="三祖師①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857736" y="3325168"/>
            <a:ext cx="2940610" cy="151216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8392" y="818814"/>
            <a:ext cx="1872207" cy="2218321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" name="図 24" descr="風景①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8656391" y="820128"/>
            <a:ext cx="4225839" cy="144016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26" name="図 25" descr="日本石楠花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6663613" y="5144470"/>
            <a:ext cx="3138512" cy="198554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181</Words>
  <Application>Microsoft Office PowerPoint</Application>
  <PresentationFormat>ユーザー設定</PresentationFormat>
  <Paragraphs>210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スライド 1</vt:lpstr>
      <vt:lpstr>スライド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nakamura</dc:creator>
  <cp:lastModifiedBy>nakamura</cp:lastModifiedBy>
  <cp:revision>36</cp:revision>
  <dcterms:created xsi:type="dcterms:W3CDTF">2012-11-02T09:08:07Z</dcterms:created>
  <dcterms:modified xsi:type="dcterms:W3CDTF">2012-11-19T10:08:51Z</dcterms:modified>
</cp:coreProperties>
</file>